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00" r:id="rId3"/>
    <p:sldId id="275" r:id="rId4"/>
    <p:sldId id="276" r:id="rId5"/>
    <p:sldId id="296" r:id="rId6"/>
    <p:sldId id="277" r:id="rId7"/>
    <p:sldId id="257" r:id="rId8"/>
    <p:sldId id="302" r:id="rId9"/>
    <p:sldId id="263" r:id="rId10"/>
    <p:sldId id="264" r:id="rId11"/>
    <p:sldId id="303" r:id="rId12"/>
    <p:sldId id="346" r:id="rId13"/>
    <p:sldId id="347" r:id="rId14"/>
    <p:sldId id="265" r:id="rId15"/>
    <p:sldId id="304" r:id="rId16"/>
    <p:sldId id="266" r:id="rId17"/>
    <p:sldId id="267" r:id="rId18"/>
    <p:sldId id="297" r:id="rId19"/>
    <p:sldId id="268" r:id="rId20"/>
    <p:sldId id="348" r:id="rId21"/>
    <p:sldId id="350" r:id="rId22"/>
    <p:sldId id="269" r:id="rId23"/>
    <p:sldId id="270" r:id="rId24"/>
    <p:sldId id="271" r:id="rId25"/>
    <p:sldId id="272" r:id="rId26"/>
    <p:sldId id="273" r:id="rId27"/>
    <p:sldId id="298" r:id="rId28"/>
    <p:sldId id="283" r:id="rId29"/>
    <p:sldId id="280" r:id="rId30"/>
    <p:sldId id="305" r:id="rId31"/>
    <p:sldId id="286" r:id="rId32"/>
    <p:sldId id="287" r:id="rId33"/>
    <p:sldId id="288" r:id="rId34"/>
    <p:sldId id="299" r:id="rId35"/>
    <p:sldId id="289" r:id="rId36"/>
    <p:sldId id="331" r:id="rId37"/>
    <p:sldId id="290" r:id="rId38"/>
    <p:sldId id="332" r:id="rId39"/>
    <p:sldId id="291" r:id="rId40"/>
    <p:sldId id="308" r:id="rId41"/>
    <p:sldId id="309" r:id="rId42"/>
    <p:sldId id="310" r:id="rId43"/>
    <p:sldId id="312" r:id="rId44"/>
    <p:sldId id="313" r:id="rId45"/>
    <p:sldId id="324" r:id="rId46"/>
    <p:sldId id="314" r:id="rId47"/>
    <p:sldId id="315" r:id="rId48"/>
    <p:sldId id="316" r:id="rId49"/>
    <p:sldId id="317" r:id="rId50"/>
    <p:sldId id="318" r:id="rId51"/>
    <p:sldId id="319" r:id="rId52"/>
    <p:sldId id="320" r:id="rId53"/>
    <p:sldId id="321" r:id="rId54"/>
    <p:sldId id="322" r:id="rId55"/>
    <p:sldId id="323" r:id="rId56"/>
    <p:sldId id="338" r:id="rId57"/>
    <p:sldId id="339" r:id="rId58"/>
    <p:sldId id="340" r:id="rId59"/>
    <p:sldId id="341" r:id="rId60"/>
    <p:sldId id="342" r:id="rId61"/>
    <p:sldId id="292" r:id="rId62"/>
    <p:sldId id="306" r:id="rId63"/>
    <p:sldId id="307" r:id="rId64"/>
    <p:sldId id="293" r:id="rId65"/>
    <p:sldId id="294" r:id="rId66"/>
    <p:sldId id="295" r:id="rId67"/>
    <p:sldId id="333" r:id="rId68"/>
    <p:sldId id="345" r:id="rId69"/>
    <p:sldId id="349" r:id="rId70"/>
    <p:sldId id="334" r:id="rId71"/>
    <p:sldId id="344" r:id="rId72"/>
    <p:sldId id="335" r:id="rId73"/>
    <p:sldId id="336" r:id="rId74"/>
    <p:sldId id="337" r:id="rId75"/>
    <p:sldId id="325" r:id="rId7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B20AE-37E4-4D54-9C72-6CEF5501AB3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B027DF0F-B67B-4051-959C-2924C0B15F06}">
      <dgm:prSet/>
      <dgm:spPr/>
      <dgm:t>
        <a:bodyPr/>
        <a:lstStyle/>
        <a:p>
          <a:pPr rtl="0"/>
          <a:r>
            <a:rPr lang="tr-TR" dirty="0" smtClean="0"/>
            <a:t>1</a:t>
          </a:r>
          <a:endParaRPr lang="tr-TR" dirty="0"/>
        </a:p>
      </dgm:t>
    </dgm:pt>
    <dgm:pt modelId="{DA85706A-C146-4CCD-9C23-89E34DE03B33}" type="parTrans" cxnId="{7DBCC4C9-15D3-4BCD-A0B7-68285D408EAF}">
      <dgm:prSet/>
      <dgm:spPr/>
      <dgm:t>
        <a:bodyPr/>
        <a:lstStyle/>
        <a:p>
          <a:endParaRPr lang="tr-TR"/>
        </a:p>
      </dgm:t>
    </dgm:pt>
    <dgm:pt modelId="{11569111-44D7-4F22-89AF-C9A25B56D2D3}" type="sibTrans" cxnId="{7DBCC4C9-15D3-4BCD-A0B7-68285D408EAF}">
      <dgm:prSet/>
      <dgm:spPr/>
      <dgm:t>
        <a:bodyPr/>
        <a:lstStyle/>
        <a:p>
          <a:endParaRPr lang="tr-TR"/>
        </a:p>
      </dgm:t>
    </dgm:pt>
    <dgm:pt modelId="{F23D7306-5DB5-4736-A7EA-9946D1772E95}">
      <dgm:prSet/>
      <dgm:spPr/>
      <dgm:t>
        <a:bodyPr/>
        <a:lstStyle/>
        <a:p>
          <a:pPr rtl="0"/>
          <a:r>
            <a:rPr lang="tr-TR" dirty="0" smtClean="0"/>
            <a:t>2</a:t>
          </a:r>
          <a:endParaRPr lang="tr-TR" dirty="0"/>
        </a:p>
      </dgm:t>
    </dgm:pt>
    <dgm:pt modelId="{A2F8382B-76D9-46E7-BC40-25C6B1FDB154}" type="parTrans" cxnId="{CF3A677A-EAE2-431A-B824-C5CA39FD5B37}">
      <dgm:prSet/>
      <dgm:spPr/>
      <dgm:t>
        <a:bodyPr/>
        <a:lstStyle/>
        <a:p>
          <a:endParaRPr lang="tr-TR"/>
        </a:p>
      </dgm:t>
    </dgm:pt>
    <dgm:pt modelId="{C7404EBF-9CC7-4961-8B7A-D4CC51251F3C}" type="sibTrans" cxnId="{CF3A677A-EAE2-431A-B824-C5CA39FD5B37}">
      <dgm:prSet/>
      <dgm:spPr/>
      <dgm:t>
        <a:bodyPr/>
        <a:lstStyle/>
        <a:p>
          <a:endParaRPr lang="tr-TR"/>
        </a:p>
      </dgm:t>
    </dgm:pt>
    <dgm:pt modelId="{0E4C9EB2-6D12-49BC-B610-0BBCEF8A90DD}">
      <dgm:prSet/>
      <dgm:spPr/>
      <dgm:t>
        <a:bodyPr/>
        <a:lstStyle/>
        <a:p>
          <a:pPr rtl="0"/>
          <a:endParaRPr lang="tr-TR" sz="1100" dirty="0"/>
        </a:p>
      </dgm:t>
    </dgm:pt>
    <dgm:pt modelId="{240A11F6-0894-405C-BE9C-315B6583984A}" type="parTrans" cxnId="{8CB199DC-C884-4AED-B88A-238673BD1B14}">
      <dgm:prSet/>
      <dgm:spPr/>
      <dgm:t>
        <a:bodyPr/>
        <a:lstStyle/>
        <a:p>
          <a:endParaRPr lang="tr-TR"/>
        </a:p>
      </dgm:t>
    </dgm:pt>
    <dgm:pt modelId="{AD400B2B-3D9B-425C-9C28-134A9B41377A}" type="sibTrans" cxnId="{8CB199DC-C884-4AED-B88A-238673BD1B14}">
      <dgm:prSet/>
      <dgm:spPr/>
      <dgm:t>
        <a:bodyPr/>
        <a:lstStyle/>
        <a:p>
          <a:endParaRPr lang="tr-TR"/>
        </a:p>
      </dgm:t>
    </dgm:pt>
    <dgm:pt modelId="{9F0AC80B-24C5-48E0-8770-5344825C44CF}">
      <dgm:prSet custT="1"/>
      <dgm:spPr/>
      <dgm:t>
        <a:bodyPr/>
        <a:lstStyle/>
        <a:p>
          <a:pPr rtl="0"/>
          <a:r>
            <a:rPr lang="tr-TR" sz="2400" dirty="0" smtClean="0"/>
            <a:t>En çok probleme yol açan faktörler hangileridir?</a:t>
          </a:r>
          <a:endParaRPr lang="tr-TR" sz="2400" dirty="0"/>
        </a:p>
      </dgm:t>
    </dgm:pt>
    <dgm:pt modelId="{C56B89D3-C5B6-46DF-8811-003CD2CBFC67}" type="parTrans" cxnId="{A0875B00-0D0C-473A-AD74-6DA45681AC24}">
      <dgm:prSet/>
      <dgm:spPr/>
      <dgm:t>
        <a:bodyPr/>
        <a:lstStyle/>
        <a:p>
          <a:endParaRPr lang="tr-TR"/>
        </a:p>
      </dgm:t>
    </dgm:pt>
    <dgm:pt modelId="{17250B9F-9E55-40F8-9DAD-E9DD4E8C5A3C}" type="sibTrans" cxnId="{A0875B00-0D0C-473A-AD74-6DA45681AC24}">
      <dgm:prSet/>
      <dgm:spPr/>
      <dgm:t>
        <a:bodyPr/>
        <a:lstStyle/>
        <a:p>
          <a:endParaRPr lang="tr-TR"/>
        </a:p>
      </dgm:t>
    </dgm:pt>
    <dgm:pt modelId="{BC903371-4244-46CE-B94E-13943C720F28}">
      <dgm:prSet custT="1"/>
      <dgm:spPr/>
      <dgm:t>
        <a:bodyPr/>
        <a:lstStyle/>
        <a:p>
          <a:pPr rtl="0"/>
          <a:r>
            <a:rPr lang="tr-TR" sz="2400" dirty="0" smtClean="0"/>
            <a:t>Kuruluşun başarısında en kritik faktör hangisidir?</a:t>
          </a:r>
          <a:endParaRPr lang="tr-TR" sz="1100" dirty="0"/>
        </a:p>
      </dgm:t>
    </dgm:pt>
    <dgm:pt modelId="{0B7D69D1-061C-4995-B839-DC7713B7B7C1}" type="parTrans" cxnId="{2186F0F1-4F24-4410-8B78-589634C37F48}">
      <dgm:prSet/>
      <dgm:spPr/>
      <dgm:t>
        <a:bodyPr/>
        <a:lstStyle/>
        <a:p>
          <a:endParaRPr lang="tr-TR"/>
        </a:p>
      </dgm:t>
    </dgm:pt>
    <dgm:pt modelId="{D353C0E8-471B-4503-A077-EE3C1B028F11}" type="sibTrans" cxnId="{2186F0F1-4F24-4410-8B78-589634C37F48}">
      <dgm:prSet/>
      <dgm:spPr/>
      <dgm:t>
        <a:bodyPr/>
        <a:lstStyle/>
        <a:p>
          <a:endParaRPr lang="tr-TR"/>
        </a:p>
      </dgm:t>
    </dgm:pt>
    <dgm:pt modelId="{D76D370B-3FA8-417E-89C9-C8BC9D1A5917}" type="pres">
      <dgm:prSet presAssocID="{F33B20AE-37E4-4D54-9C72-6CEF5501AB32}" presName="linearFlow" presStyleCnt="0">
        <dgm:presLayoutVars>
          <dgm:dir/>
          <dgm:animLvl val="lvl"/>
          <dgm:resizeHandles val="exact"/>
        </dgm:presLayoutVars>
      </dgm:prSet>
      <dgm:spPr/>
      <dgm:t>
        <a:bodyPr/>
        <a:lstStyle/>
        <a:p>
          <a:endParaRPr lang="tr-TR"/>
        </a:p>
      </dgm:t>
    </dgm:pt>
    <dgm:pt modelId="{34F87369-064E-4DD6-9753-F3311D11125A}" type="pres">
      <dgm:prSet presAssocID="{B027DF0F-B67B-4051-959C-2924C0B15F06}" presName="composite" presStyleCnt="0"/>
      <dgm:spPr/>
    </dgm:pt>
    <dgm:pt modelId="{FAFDB011-A1D6-4BF4-9E25-0463BAEA68E8}" type="pres">
      <dgm:prSet presAssocID="{B027DF0F-B67B-4051-959C-2924C0B15F06}" presName="parentText" presStyleLbl="alignNode1" presStyleIdx="0" presStyleCnt="2">
        <dgm:presLayoutVars>
          <dgm:chMax val="1"/>
          <dgm:bulletEnabled val="1"/>
        </dgm:presLayoutVars>
      </dgm:prSet>
      <dgm:spPr/>
      <dgm:t>
        <a:bodyPr/>
        <a:lstStyle/>
        <a:p>
          <a:endParaRPr lang="tr-TR"/>
        </a:p>
      </dgm:t>
    </dgm:pt>
    <dgm:pt modelId="{4D17D55C-0980-40B1-8465-9129BD2C24DB}" type="pres">
      <dgm:prSet presAssocID="{B027DF0F-B67B-4051-959C-2924C0B15F06}" presName="descendantText" presStyleLbl="alignAcc1" presStyleIdx="0" presStyleCnt="2" custLinFactNeighborX="146" custLinFactNeighborY="5153">
        <dgm:presLayoutVars>
          <dgm:bulletEnabled val="1"/>
        </dgm:presLayoutVars>
      </dgm:prSet>
      <dgm:spPr/>
      <dgm:t>
        <a:bodyPr/>
        <a:lstStyle/>
        <a:p>
          <a:endParaRPr lang="tr-TR"/>
        </a:p>
      </dgm:t>
    </dgm:pt>
    <dgm:pt modelId="{4F14DFB7-612A-4CE0-A3D6-814C75BCD1AC}" type="pres">
      <dgm:prSet presAssocID="{11569111-44D7-4F22-89AF-C9A25B56D2D3}" presName="sp" presStyleCnt="0"/>
      <dgm:spPr/>
    </dgm:pt>
    <dgm:pt modelId="{066989F8-1E11-44BF-8FF7-5E73B4148053}" type="pres">
      <dgm:prSet presAssocID="{F23D7306-5DB5-4736-A7EA-9946D1772E95}" presName="composite" presStyleCnt="0"/>
      <dgm:spPr/>
    </dgm:pt>
    <dgm:pt modelId="{48A8A72D-F0C3-4B43-8B10-036F256ED100}" type="pres">
      <dgm:prSet presAssocID="{F23D7306-5DB5-4736-A7EA-9946D1772E95}" presName="parentText" presStyleLbl="alignNode1" presStyleIdx="1" presStyleCnt="2">
        <dgm:presLayoutVars>
          <dgm:chMax val="1"/>
          <dgm:bulletEnabled val="1"/>
        </dgm:presLayoutVars>
      </dgm:prSet>
      <dgm:spPr/>
      <dgm:t>
        <a:bodyPr/>
        <a:lstStyle/>
        <a:p>
          <a:endParaRPr lang="tr-TR"/>
        </a:p>
      </dgm:t>
    </dgm:pt>
    <dgm:pt modelId="{AA40C491-F456-4B0D-BB68-BB10F350B92E}" type="pres">
      <dgm:prSet presAssocID="{F23D7306-5DB5-4736-A7EA-9946D1772E95}" presName="descendantText" presStyleLbl="alignAcc1" presStyleIdx="1" presStyleCnt="2">
        <dgm:presLayoutVars>
          <dgm:bulletEnabled val="1"/>
        </dgm:presLayoutVars>
      </dgm:prSet>
      <dgm:spPr/>
      <dgm:t>
        <a:bodyPr/>
        <a:lstStyle/>
        <a:p>
          <a:endParaRPr lang="tr-TR"/>
        </a:p>
      </dgm:t>
    </dgm:pt>
  </dgm:ptLst>
  <dgm:cxnLst>
    <dgm:cxn modelId="{8CB199DC-C884-4AED-B88A-238673BD1B14}" srcId="{F23D7306-5DB5-4736-A7EA-9946D1772E95}" destId="{0E4C9EB2-6D12-49BC-B610-0BBCEF8A90DD}" srcOrd="0" destOrd="0" parTransId="{240A11F6-0894-405C-BE9C-315B6583984A}" sibTransId="{AD400B2B-3D9B-425C-9C28-134A9B41377A}"/>
    <dgm:cxn modelId="{D184C2CE-9D23-4161-AA0D-48B48C677061}" type="presOf" srcId="{9F0AC80B-24C5-48E0-8770-5344825C44CF}" destId="{AA40C491-F456-4B0D-BB68-BB10F350B92E}" srcOrd="0" destOrd="1" presId="urn:microsoft.com/office/officeart/2005/8/layout/chevron2"/>
    <dgm:cxn modelId="{CF3A677A-EAE2-431A-B824-C5CA39FD5B37}" srcId="{F33B20AE-37E4-4D54-9C72-6CEF5501AB32}" destId="{F23D7306-5DB5-4736-A7EA-9946D1772E95}" srcOrd="1" destOrd="0" parTransId="{A2F8382B-76D9-46E7-BC40-25C6B1FDB154}" sibTransId="{C7404EBF-9CC7-4961-8B7A-D4CC51251F3C}"/>
    <dgm:cxn modelId="{9D0F8AD6-C82E-4A43-9AF6-D75982C4E4DC}" type="presOf" srcId="{F33B20AE-37E4-4D54-9C72-6CEF5501AB32}" destId="{D76D370B-3FA8-417E-89C9-C8BC9D1A5917}" srcOrd="0" destOrd="0" presId="urn:microsoft.com/office/officeart/2005/8/layout/chevron2"/>
    <dgm:cxn modelId="{3972CE47-009D-4CF6-9244-247AD950B0BA}" type="presOf" srcId="{BC903371-4244-46CE-B94E-13943C720F28}" destId="{4D17D55C-0980-40B1-8465-9129BD2C24DB}" srcOrd="0" destOrd="0" presId="urn:microsoft.com/office/officeart/2005/8/layout/chevron2"/>
    <dgm:cxn modelId="{A0875B00-0D0C-473A-AD74-6DA45681AC24}" srcId="{F23D7306-5DB5-4736-A7EA-9946D1772E95}" destId="{9F0AC80B-24C5-48E0-8770-5344825C44CF}" srcOrd="1" destOrd="0" parTransId="{C56B89D3-C5B6-46DF-8811-003CD2CBFC67}" sibTransId="{17250B9F-9E55-40F8-9DAD-E9DD4E8C5A3C}"/>
    <dgm:cxn modelId="{DD4F04B1-4D30-4D11-89A2-D23B39A1F940}" type="presOf" srcId="{B027DF0F-B67B-4051-959C-2924C0B15F06}" destId="{FAFDB011-A1D6-4BF4-9E25-0463BAEA68E8}" srcOrd="0" destOrd="0" presId="urn:microsoft.com/office/officeart/2005/8/layout/chevron2"/>
    <dgm:cxn modelId="{DAEF35D5-BC35-4C8E-A0EC-415FB10E3580}" type="presOf" srcId="{0E4C9EB2-6D12-49BC-B610-0BBCEF8A90DD}" destId="{AA40C491-F456-4B0D-BB68-BB10F350B92E}" srcOrd="0" destOrd="0" presId="urn:microsoft.com/office/officeart/2005/8/layout/chevron2"/>
    <dgm:cxn modelId="{7DBCC4C9-15D3-4BCD-A0B7-68285D408EAF}" srcId="{F33B20AE-37E4-4D54-9C72-6CEF5501AB32}" destId="{B027DF0F-B67B-4051-959C-2924C0B15F06}" srcOrd="0" destOrd="0" parTransId="{DA85706A-C146-4CCD-9C23-89E34DE03B33}" sibTransId="{11569111-44D7-4F22-89AF-C9A25B56D2D3}"/>
    <dgm:cxn modelId="{71D0F962-F708-4B90-8BE0-0DD844D347FB}" type="presOf" srcId="{F23D7306-5DB5-4736-A7EA-9946D1772E95}" destId="{48A8A72D-F0C3-4B43-8B10-036F256ED100}" srcOrd="0" destOrd="0" presId="urn:microsoft.com/office/officeart/2005/8/layout/chevron2"/>
    <dgm:cxn modelId="{2186F0F1-4F24-4410-8B78-589634C37F48}" srcId="{B027DF0F-B67B-4051-959C-2924C0B15F06}" destId="{BC903371-4244-46CE-B94E-13943C720F28}" srcOrd="0" destOrd="0" parTransId="{0B7D69D1-061C-4995-B839-DC7713B7B7C1}" sibTransId="{D353C0E8-471B-4503-A077-EE3C1B028F11}"/>
    <dgm:cxn modelId="{F9D843A0-6F79-4C84-ADC7-395DF7F25622}" type="presParOf" srcId="{D76D370B-3FA8-417E-89C9-C8BC9D1A5917}" destId="{34F87369-064E-4DD6-9753-F3311D11125A}" srcOrd="0" destOrd="0" presId="urn:microsoft.com/office/officeart/2005/8/layout/chevron2"/>
    <dgm:cxn modelId="{BB93DD70-E2D1-46DD-954F-73D905280098}" type="presParOf" srcId="{34F87369-064E-4DD6-9753-F3311D11125A}" destId="{FAFDB011-A1D6-4BF4-9E25-0463BAEA68E8}" srcOrd="0" destOrd="0" presId="urn:microsoft.com/office/officeart/2005/8/layout/chevron2"/>
    <dgm:cxn modelId="{99801132-1155-4B72-BC4E-8524CC0B409E}" type="presParOf" srcId="{34F87369-064E-4DD6-9753-F3311D11125A}" destId="{4D17D55C-0980-40B1-8465-9129BD2C24DB}" srcOrd="1" destOrd="0" presId="urn:microsoft.com/office/officeart/2005/8/layout/chevron2"/>
    <dgm:cxn modelId="{45CD28F7-ECC6-488F-B03A-CBAFFCB11C09}" type="presParOf" srcId="{D76D370B-3FA8-417E-89C9-C8BC9D1A5917}" destId="{4F14DFB7-612A-4CE0-A3D6-814C75BCD1AC}" srcOrd="1" destOrd="0" presId="urn:microsoft.com/office/officeart/2005/8/layout/chevron2"/>
    <dgm:cxn modelId="{50C8FBF3-E942-4711-A01A-1BF7DBBEC6A4}" type="presParOf" srcId="{D76D370B-3FA8-417E-89C9-C8BC9D1A5917}" destId="{066989F8-1E11-44BF-8FF7-5E73B4148053}" srcOrd="2" destOrd="0" presId="urn:microsoft.com/office/officeart/2005/8/layout/chevron2"/>
    <dgm:cxn modelId="{BDCF648C-C5E5-4C6E-BE18-5BC3E11B8C35}" type="presParOf" srcId="{066989F8-1E11-44BF-8FF7-5E73B4148053}" destId="{48A8A72D-F0C3-4B43-8B10-036F256ED100}" srcOrd="0" destOrd="0" presId="urn:microsoft.com/office/officeart/2005/8/layout/chevron2"/>
    <dgm:cxn modelId="{145E1DC9-0F09-4B2B-91E3-6017AD5E5F3A}" type="presParOf" srcId="{066989F8-1E11-44BF-8FF7-5E73B4148053}" destId="{AA40C491-F456-4B0D-BB68-BB10F350B92E}"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B20AE-37E4-4D54-9C72-6CEF5501AB3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B027DF0F-B67B-4051-959C-2924C0B15F06}">
      <dgm:prSet/>
      <dgm:spPr/>
      <dgm:t>
        <a:bodyPr/>
        <a:lstStyle/>
        <a:p>
          <a:pPr rtl="0"/>
          <a:r>
            <a:rPr lang="tr-TR" dirty="0" smtClean="0"/>
            <a:t>3</a:t>
          </a:r>
          <a:endParaRPr lang="tr-TR" dirty="0"/>
        </a:p>
      </dgm:t>
    </dgm:pt>
    <dgm:pt modelId="{DA85706A-C146-4CCD-9C23-89E34DE03B33}" type="parTrans" cxnId="{7DBCC4C9-15D3-4BCD-A0B7-68285D408EAF}">
      <dgm:prSet/>
      <dgm:spPr/>
      <dgm:t>
        <a:bodyPr/>
        <a:lstStyle/>
        <a:p>
          <a:endParaRPr lang="tr-TR"/>
        </a:p>
      </dgm:t>
    </dgm:pt>
    <dgm:pt modelId="{11569111-44D7-4F22-89AF-C9A25B56D2D3}" type="sibTrans" cxnId="{7DBCC4C9-15D3-4BCD-A0B7-68285D408EAF}">
      <dgm:prSet/>
      <dgm:spPr/>
      <dgm:t>
        <a:bodyPr/>
        <a:lstStyle/>
        <a:p>
          <a:endParaRPr lang="tr-TR"/>
        </a:p>
      </dgm:t>
    </dgm:pt>
    <dgm:pt modelId="{F23D7306-5DB5-4736-A7EA-9946D1772E95}">
      <dgm:prSet/>
      <dgm:spPr/>
      <dgm:t>
        <a:bodyPr/>
        <a:lstStyle/>
        <a:p>
          <a:pPr rtl="0"/>
          <a:r>
            <a:rPr lang="tr-TR" dirty="0" smtClean="0"/>
            <a:t>4</a:t>
          </a:r>
          <a:endParaRPr lang="tr-TR" dirty="0"/>
        </a:p>
      </dgm:t>
    </dgm:pt>
    <dgm:pt modelId="{A2F8382B-76D9-46E7-BC40-25C6B1FDB154}" type="parTrans" cxnId="{CF3A677A-EAE2-431A-B824-C5CA39FD5B37}">
      <dgm:prSet/>
      <dgm:spPr/>
      <dgm:t>
        <a:bodyPr/>
        <a:lstStyle/>
        <a:p>
          <a:endParaRPr lang="tr-TR"/>
        </a:p>
      </dgm:t>
    </dgm:pt>
    <dgm:pt modelId="{C7404EBF-9CC7-4961-8B7A-D4CC51251F3C}" type="sibTrans" cxnId="{CF3A677A-EAE2-431A-B824-C5CA39FD5B37}">
      <dgm:prSet/>
      <dgm:spPr/>
      <dgm:t>
        <a:bodyPr/>
        <a:lstStyle/>
        <a:p>
          <a:endParaRPr lang="tr-TR"/>
        </a:p>
      </dgm:t>
    </dgm:pt>
    <dgm:pt modelId="{0E4C9EB2-6D12-49BC-B610-0BBCEF8A90DD}">
      <dgm:prSet/>
      <dgm:spPr/>
      <dgm:t>
        <a:bodyPr/>
        <a:lstStyle/>
        <a:p>
          <a:pPr rtl="0"/>
          <a:endParaRPr lang="tr-TR" sz="1100" dirty="0"/>
        </a:p>
      </dgm:t>
    </dgm:pt>
    <dgm:pt modelId="{240A11F6-0894-405C-BE9C-315B6583984A}" type="parTrans" cxnId="{8CB199DC-C884-4AED-B88A-238673BD1B14}">
      <dgm:prSet/>
      <dgm:spPr/>
      <dgm:t>
        <a:bodyPr/>
        <a:lstStyle/>
        <a:p>
          <a:endParaRPr lang="tr-TR"/>
        </a:p>
      </dgm:t>
    </dgm:pt>
    <dgm:pt modelId="{AD400B2B-3D9B-425C-9C28-134A9B41377A}" type="sibTrans" cxnId="{8CB199DC-C884-4AED-B88A-238673BD1B14}">
      <dgm:prSet/>
      <dgm:spPr/>
      <dgm:t>
        <a:bodyPr/>
        <a:lstStyle/>
        <a:p>
          <a:endParaRPr lang="tr-TR"/>
        </a:p>
      </dgm:t>
    </dgm:pt>
    <dgm:pt modelId="{58C22BB1-1E70-4666-8172-7CCBACA31040}">
      <dgm:prSet custT="1"/>
      <dgm:spPr/>
      <dgm:t>
        <a:bodyPr/>
        <a:lstStyle/>
        <a:p>
          <a:pPr rtl="0"/>
          <a:r>
            <a:rPr lang="tr-TR" sz="2400" dirty="0" smtClean="0"/>
            <a:t>Müşteri tatminini hangi faktörler sağlamaktadır?</a:t>
          </a:r>
          <a:endParaRPr lang="tr-TR" sz="2400" dirty="0"/>
        </a:p>
      </dgm:t>
    </dgm:pt>
    <dgm:pt modelId="{5BC8253A-9831-4E86-B621-0F3B16E2C4A6}" type="parTrans" cxnId="{9D48BE05-EE0C-4E0E-90A8-867F4D81840D}">
      <dgm:prSet/>
      <dgm:spPr/>
      <dgm:t>
        <a:bodyPr/>
        <a:lstStyle/>
        <a:p>
          <a:endParaRPr lang="tr-TR"/>
        </a:p>
      </dgm:t>
    </dgm:pt>
    <dgm:pt modelId="{F3D1D963-3B54-41AC-A06C-ACD9CB410CCB}" type="sibTrans" cxnId="{9D48BE05-EE0C-4E0E-90A8-867F4D81840D}">
      <dgm:prSet/>
      <dgm:spPr/>
      <dgm:t>
        <a:bodyPr/>
        <a:lstStyle/>
        <a:p>
          <a:endParaRPr lang="tr-TR"/>
        </a:p>
      </dgm:t>
    </dgm:pt>
    <dgm:pt modelId="{BC903371-4244-46CE-B94E-13943C720F28}">
      <dgm:prSet custT="1"/>
      <dgm:spPr/>
      <dgm:t>
        <a:bodyPr/>
        <a:lstStyle/>
        <a:p>
          <a:pPr rtl="0"/>
          <a:endParaRPr lang="tr-TR" sz="1100" dirty="0"/>
        </a:p>
      </dgm:t>
    </dgm:pt>
    <dgm:pt modelId="{0B7D69D1-061C-4995-B839-DC7713B7B7C1}" type="parTrans" cxnId="{2186F0F1-4F24-4410-8B78-589634C37F48}">
      <dgm:prSet/>
      <dgm:spPr/>
      <dgm:t>
        <a:bodyPr/>
        <a:lstStyle/>
        <a:p>
          <a:endParaRPr lang="tr-TR"/>
        </a:p>
      </dgm:t>
    </dgm:pt>
    <dgm:pt modelId="{D353C0E8-471B-4503-A077-EE3C1B028F11}" type="sibTrans" cxnId="{2186F0F1-4F24-4410-8B78-589634C37F48}">
      <dgm:prSet/>
      <dgm:spPr/>
      <dgm:t>
        <a:bodyPr/>
        <a:lstStyle/>
        <a:p>
          <a:endParaRPr lang="tr-TR"/>
        </a:p>
      </dgm:t>
    </dgm:pt>
    <dgm:pt modelId="{941E6CAF-F5F4-47BC-93EA-49D63CD2D0E9}">
      <dgm:prSet custT="1"/>
      <dgm:spPr/>
      <dgm:t>
        <a:bodyPr/>
        <a:lstStyle/>
        <a:p>
          <a:pPr rtl="0"/>
          <a:r>
            <a:rPr lang="tr-TR" sz="2400" dirty="0" smtClean="0"/>
            <a:t>Hangi ürün ya da hizmetler müşteriye sunulmaktadır?</a:t>
          </a:r>
          <a:endParaRPr lang="tr-TR" sz="2400" dirty="0"/>
        </a:p>
      </dgm:t>
    </dgm:pt>
    <dgm:pt modelId="{138A64C7-BCF7-4AC6-8FE7-83BD4D25F1E3}" type="parTrans" cxnId="{95C228DE-CF86-4BCB-B0DD-6880376606EB}">
      <dgm:prSet/>
      <dgm:spPr/>
      <dgm:t>
        <a:bodyPr/>
        <a:lstStyle/>
        <a:p>
          <a:endParaRPr lang="tr-TR"/>
        </a:p>
      </dgm:t>
    </dgm:pt>
    <dgm:pt modelId="{C4D9121E-4107-4151-A759-CD95B21DA805}" type="sibTrans" cxnId="{95C228DE-CF86-4BCB-B0DD-6880376606EB}">
      <dgm:prSet/>
      <dgm:spPr/>
      <dgm:t>
        <a:bodyPr/>
        <a:lstStyle/>
        <a:p>
          <a:endParaRPr lang="tr-TR"/>
        </a:p>
      </dgm:t>
    </dgm:pt>
    <dgm:pt modelId="{D76D370B-3FA8-417E-89C9-C8BC9D1A5917}" type="pres">
      <dgm:prSet presAssocID="{F33B20AE-37E4-4D54-9C72-6CEF5501AB32}" presName="linearFlow" presStyleCnt="0">
        <dgm:presLayoutVars>
          <dgm:dir/>
          <dgm:animLvl val="lvl"/>
          <dgm:resizeHandles val="exact"/>
        </dgm:presLayoutVars>
      </dgm:prSet>
      <dgm:spPr/>
      <dgm:t>
        <a:bodyPr/>
        <a:lstStyle/>
        <a:p>
          <a:endParaRPr lang="tr-TR"/>
        </a:p>
      </dgm:t>
    </dgm:pt>
    <dgm:pt modelId="{34F87369-064E-4DD6-9753-F3311D11125A}" type="pres">
      <dgm:prSet presAssocID="{B027DF0F-B67B-4051-959C-2924C0B15F06}" presName="composite" presStyleCnt="0"/>
      <dgm:spPr/>
    </dgm:pt>
    <dgm:pt modelId="{FAFDB011-A1D6-4BF4-9E25-0463BAEA68E8}" type="pres">
      <dgm:prSet presAssocID="{B027DF0F-B67B-4051-959C-2924C0B15F06}" presName="parentText" presStyleLbl="alignNode1" presStyleIdx="0" presStyleCnt="2">
        <dgm:presLayoutVars>
          <dgm:chMax val="1"/>
          <dgm:bulletEnabled val="1"/>
        </dgm:presLayoutVars>
      </dgm:prSet>
      <dgm:spPr/>
      <dgm:t>
        <a:bodyPr/>
        <a:lstStyle/>
        <a:p>
          <a:endParaRPr lang="tr-TR"/>
        </a:p>
      </dgm:t>
    </dgm:pt>
    <dgm:pt modelId="{4D17D55C-0980-40B1-8465-9129BD2C24DB}" type="pres">
      <dgm:prSet presAssocID="{B027DF0F-B67B-4051-959C-2924C0B15F06}" presName="descendantText" presStyleLbl="alignAcc1" presStyleIdx="0" presStyleCnt="2" custLinFactNeighborX="146" custLinFactNeighborY="5153">
        <dgm:presLayoutVars>
          <dgm:bulletEnabled val="1"/>
        </dgm:presLayoutVars>
      </dgm:prSet>
      <dgm:spPr/>
      <dgm:t>
        <a:bodyPr/>
        <a:lstStyle/>
        <a:p>
          <a:endParaRPr lang="tr-TR"/>
        </a:p>
      </dgm:t>
    </dgm:pt>
    <dgm:pt modelId="{4F14DFB7-612A-4CE0-A3D6-814C75BCD1AC}" type="pres">
      <dgm:prSet presAssocID="{11569111-44D7-4F22-89AF-C9A25B56D2D3}" presName="sp" presStyleCnt="0"/>
      <dgm:spPr/>
    </dgm:pt>
    <dgm:pt modelId="{066989F8-1E11-44BF-8FF7-5E73B4148053}" type="pres">
      <dgm:prSet presAssocID="{F23D7306-5DB5-4736-A7EA-9946D1772E95}" presName="composite" presStyleCnt="0"/>
      <dgm:spPr/>
    </dgm:pt>
    <dgm:pt modelId="{48A8A72D-F0C3-4B43-8B10-036F256ED100}" type="pres">
      <dgm:prSet presAssocID="{F23D7306-5DB5-4736-A7EA-9946D1772E95}" presName="parentText" presStyleLbl="alignNode1" presStyleIdx="1" presStyleCnt="2">
        <dgm:presLayoutVars>
          <dgm:chMax val="1"/>
          <dgm:bulletEnabled val="1"/>
        </dgm:presLayoutVars>
      </dgm:prSet>
      <dgm:spPr/>
      <dgm:t>
        <a:bodyPr/>
        <a:lstStyle/>
        <a:p>
          <a:endParaRPr lang="tr-TR"/>
        </a:p>
      </dgm:t>
    </dgm:pt>
    <dgm:pt modelId="{AA40C491-F456-4B0D-BB68-BB10F350B92E}" type="pres">
      <dgm:prSet presAssocID="{F23D7306-5DB5-4736-A7EA-9946D1772E95}" presName="descendantText" presStyleLbl="alignAcc1" presStyleIdx="1" presStyleCnt="2">
        <dgm:presLayoutVars>
          <dgm:bulletEnabled val="1"/>
        </dgm:presLayoutVars>
      </dgm:prSet>
      <dgm:spPr/>
      <dgm:t>
        <a:bodyPr/>
        <a:lstStyle/>
        <a:p>
          <a:endParaRPr lang="tr-TR"/>
        </a:p>
      </dgm:t>
    </dgm:pt>
  </dgm:ptLst>
  <dgm:cxnLst>
    <dgm:cxn modelId="{140FED12-960C-4D23-9F9E-01318A9D7096}" type="presOf" srcId="{941E6CAF-F5F4-47BC-93EA-49D63CD2D0E9}" destId="{4D17D55C-0980-40B1-8465-9129BD2C24DB}" srcOrd="0" destOrd="1" presId="urn:microsoft.com/office/officeart/2005/8/layout/chevron2"/>
    <dgm:cxn modelId="{6A3A08FB-79A7-4B61-8049-D156B6BC02AA}" type="presOf" srcId="{F33B20AE-37E4-4D54-9C72-6CEF5501AB32}" destId="{D76D370B-3FA8-417E-89C9-C8BC9D1A5917}" srcOrd="0" destOrd="0" presId="urn:microsoft.com/office/officeart/2005/8/layout/chevron2"/>
    <dgm:cxn modelId="{8CB199DC-C884-4AED-B88A-238673BD1B14}" srcId="{F23D7306-5DB5-4736-A7EA-9946D1772E95}" destId="{0E4C9EB2-6D12-49BC-B610-0BBCEF8A90DD}" srcOrd="0" destOrd="0" parTransId="{240A11F6-0894-405C-BE9C-315B6583984A}" sibTransId="{AD400B2B-3D9B-425C-9C28-134A9B41377A}"/>
    <dgm:cxn modelId="{0FC9CBDA-30B4-4D7F-8D71-5CCA9A6A98FC}" type="presOf" srcId="{0E4C9EB2-6D12-49BC-B610-0BBCEF8A90DD}" destId="{AA40C491-F456-4B0D-BB68-BB10F350B92E}" srcOrd="0" destOrd="0" presId="urn:microsoft.com/office/officeart/2005/8/layout/chevron2"/>
    <dgm:cxn modelId="{AB021C77-BB95-4B45-9CFD-56E19F137506}" type="presOf" srcId="{BC903371-4244-46CE-B94E-13943C720F28}" destId="{4D17D55C-0980-40B1-8465-9129BD2C24DB}" srcOrd="0" destOrd="0" presId="urn:microsoft.com/office/officeart/2005/8/layout/chevron2"/>
    <dgm:cxn modelId="{CF3A677A-EAE2-431A-B824-C5CA39FD5B37}" srcId="{F33B20AE-37E4-4D54-9C72-6CEF5501AB32}" destId="{F23D7306-5DB5-4736-A7EA-9946D1772E95}" srcOrd="1" destOrd="0" parTransId="{A2F8382B-76D9-46E7-BC40-25C6B1FDB154}" sibTransId="{C7404EBF-9CC7-4961-8B7A-D4CC51251F3C}"/>
    <dgm:cxn modelId="{E03D9D1A-8DA2-4F15-9A16-A9B491DEF305}" type="presOf" srcId="{58C22BB1-1E70-4666-8172-7CCBACA31040}" destId="{AA40C491-F456-4B0D-BB68-BB10F350B92E}" srcOrd="0" destOrd="1" presId="urn:microsoft.com/office/officeart/2005/8/layout/chevron2"/>
    <dgm:cxn modelId="{0C7BA98E-93DB-463E-AA77-0D38E7AF7E87}" type="presOf" srcId="{B027DF0F-B67B-4051-959C-2924C0B15F06}" destId="{FAFDB011-A1D6-4BF4-9E25-0463BAEA68E8}" srcOrd="0" destOrd="0" presId="urn:microsoft.com/office/officeart/2005/8/layout/chevron2"/>
    <dgm:cxn modelId="{9D48BE05-EE0C-4E0E-90A8-867F4D81840D}" srcId="{F23D7306-5DB5-4736-A7EA-9946D1772E95}" destId="{58C22BB1-1E70-4666-8172-7CCBACA31040}" srcOrd="1" destOrd="0" parTransId="{5BC8253A-9831-4E86-B621-0F3B16E2C4A6}" sibTransId="{F3D1D963-3B54-41AC-A06C-ACD9CB410CCB}"/>
    <dgm:cxn modelId="{7DBCC4C9-15D3-4BCD-A0B7-68285D408EAF}" srcId="{F33B20AE-37E4-4D54-9C72-6CEF5501AB32}" destId="{B027DF0F-B67B-4051-959C-2924C0B15F06}" srcOrd="0" destOrd="0" parTransId="{DA85706A-C146-4CCD-9C23-89E34DE03B33}" sibTransId="{11569111-44D7-4F22-89AF-C9A25B56D2D3}"/>
    <dgm:cxn modelId="{95C228DE-CF86-4BCB-B0DD-6880376606EB}" srcId="{B027DF0F-B67B-4051-959C-2924C0B15F06}" destId="{941E6CAF-F5F4-47BC-93EA-49D63CD2D0E9}" srcOrd="1" destOrd="0" parTransId="{138A64C7-BCF7-4AC6-8FE7-83BD4D25F1E3}" sibTransId="{C4D9121E-4107-4151-A759-CD95B21DA805}"/>
    <dgm:cxn modelId="{0DB73057-D41E-417A-BCA8-5B885AC68C95}" type="presOf" srcId="{F23D7306-5DB5-4736-A7EA-9946D1772E95}" destId="{48A8A72D-F0C3-4B43-8B10-036F256ED100}" srcOrd="0" destOrd="0" presId="urn:microsoft.com/office/officeart/2005/8/layout/chevron2"/>
    <dgm:cxn modelId="{2186F0F1-4F24-4410-8B78-589634C37F48}" srcId="{B027DF0F-B67B-4051-959C-2924C0B15F06}" destId="{BC903371-4244-46CE-B94E-13943C720F28}" srcOrd="0" destOrd="0" parTransId="{0B7D69D1-061C-4995-B839-DC7713B7B7C1}" sibTransId="{D353C0E8-471B-4503-A077-EE3C1B028F11}"/>
    <dgm:cxn modelId="{B6CD4580-2583-4D73-A16B-264040FFCBE2}" type="presParOf" srcId="{D76D370B-3FA8-417E-89C9-C8BC9D1A5917}" destId="{34F87369-064E-4DD6-9753-F3311D11125A}" srcOrd="0" destOrd="0" presId="urn:microsoft.com/office/officeart/2005/8/layout/chevron2"/>
    <dgm:cxn modelId="{BF4596C8-7BB5-4FC5-A1D6-6A63726A0341}" type="presParOf" srcId="{34F87369-064E-4DD6-9753-F3311D11125A}" destId="{FAFDB011-A1D6-4BF4-9E25-0463BAEA68E8}" srcOrd="0" destOrd="0" presId="urn:microsoft.com/office/officeart/2005/8/layout/chevron2"/>
    <dgm:cxn modelId="{E6AAD378-31C0-4255-B0A2-68F09C985895}" type="presParOf" srcId="{34F87369-064E-4DD6-9753-F3311D11125A}" destId="{4D17D55C-0980-40B1-8465-9129BD2C24DB}" srcOrd="1" destOrd="0" presId="urn:microsoft.com/office/officeart/2005/8/layout/chevron2"/>
    <dgm:cxn modelId="{BCDC1434-8A33-44C6-B630-0F484258F305}" type="presParOf" srcId="{D76D370B-3FA8-417E-89C9-C8BC9D1A5917}" destId="{4F14DFB7-612A-4CE0-A3D6-814C75BCD1AC}" srcOrd="1" destOrd="0" presId="urn:microsoft.com/office/officeart/2005/8/layout/chevron2"/>
    <dgm:cxn modelId="{53739DF8-0631-4874-BC3E-AF3381CC4DDC}" type="presParOf" srcId="{D76D370B-3FA8-417E-89C9-C8BC9D1A5917}" destId="{066989F8-1E11-44BF-8FF7-5E73B4148053}" srcOrd="2" destOrd="0" presId="urn:microsoft.com/office/officeart/2005/8/layout/chevron2"/>
    <dgm:cxn modelId="{0B750BE0-B0EB-481D-B9DF-61A029F33414}" type="presParOf" srcId="{066989F8-1E11-44BF-8FF7-5E73B4148053}" destId="{48A8A72D-F0C3-4B43-8B10-036F256ED100}" srcOrd="0" destOrd="0" presId="urn:microsoft.com/office/officeart/2005/8/layout/chevron2"/>
    <dgm:cxn modelId="{FFE6A0B3-73B1-4F96-8E9D-9D3B5980BC00}" type="presParOf" srcId="{066989F8-1E11-44BF-8FF7-5E73B4148053}" destId="{AA40C491-F456-4B0D-BB68-BB10F350B92E}" srcOrd="1" destOrd="0" presId="urn:microsoft.com/office/officeart/2005/8/layout/chevron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3B20AE-37E4-4D54-9C72-6CEF5501AB3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B027DF0F-B67B-4051-959C-2924C0B15F06}">
      <dgm:prSet/>
      <dgm:spPr/>
      <dgm:t>
        <a:bodyPr/>
        <a:lstStyle/>
        <a:p>
          <a:pPr rtl="0"/>
          <a:r>
            <a:rPr lang="tr-TR" dirty="0" smtClean="0"/>
            <a:t>5</a:t>
          </a:r>
          <a:endParaRPr lang="tr-TR" dirty="0"/>
        </a:p>
      </dgm:t>
    </dgm:pt>
    <dgm:pt modelId="{DA85706A-C146-4CCD-9C23-89E34DE03B33}" type="parTrans" cxnId="{7DBCC4C9-15D3-4BCD-A0B7-68285D408EAF}">
      <dgm:prSet/>
      <dgm:spPr/>
      <dgm:t>
        <a:bodyPr/>
        <a:lstStyle/>
        <a:p>
          <a:endParaRPr lang="tr-TR"/>
        </a:p>
      </dgm:t>
    </dgm:pt>
    <dgm:pt modelId="{11569111-44D7-4F22-89AF-C9A25B56D2D3}" type="sibTrans" cxnId="{7DBCC4C9-15D3-4BCD-A0B7-68285D408EAF}">
      <dgm:prSet/>
      <dgm:spPr/>
      <dgm:t>
        <a:bodyPr/>
        <a:lstStyle/>
        <a:p>
          <a:endParaRPr lang="tr-TR"/>
        </a:p>
      </dgm:t>
    </dgm:pt>
    <dgm:pt modelId="{AD542D47-4B13-418F-8D69-07DDA43893E1}">
      <dgm:prSet/>
      <dgm:spPr/>
      <dgm:t>
        <a:bodyPr/>
        <a:lstStyle/>
        <a:p>
          <a:pPr rtl="0"/>
          <a:r>
            <a:rPr lang="tr-TR" dirty="0" smtClean="0"/>
            <a:t>Kuruluş içinde hangi problemler tanımlanmıştır?</a:t>
          </a:r>
          <a:endParaRPr lang="tr-TR" dirty="0"/>
        </a:p>
      </dgm:t>
    </dgm:pt>
    <dgm:pt modelId="{0F61AB6A-7130-43A6-8BD1-230AB5A648E3}" type="parTrans" cxnId="{40152A22-F52A-4554-9682-8430E45340FD}">
      <dgm:prSet/>
      <dgm:spPr/>
    </dgm:pt>
    <dgm:pt modelId="{B37378F4-53C0-4404-B4BB-F0A79A3934FC}" type="sibTrans" cxnId="{40152A22-F52A-4554-9682-8430E45340FD}">
      <dgm:prSet/>
      <dgm:spPr/>
    </dgm:pt>
    <dgm:pt modelId="{D76D370B-3FA8-417E-89C9-C8BC9D1A5917}" type="pres">
      <dgm:prSet presAssocID="{F33B20AE-37E4-4D54-9C72-6CEF5501AB32}" presName="linearFlow" presStyleCnt="0">
        <dgm:presLayoutVars>
          <dgm:dir/>
          <dgm:animLvl val="lvl"/>
          <dgm:resizeHandles val="exact"/>
        </dgm:presLayoutVars>
      </dgm:prSet>
      <dgm:spPr/>
      <dgm:t>
        <a:bodyPr/>
        <a:lstStyle/>
        <a:p>
          <a:endParaRPr lang="tr-TR"/>
        </a:p>
      </dgm:t>
    </dgm:pt>
    <dgm:pt modelId="{34F87369-064E-4DD6-9753-F3311D11125A}" type="pres">
      <dgm:prSet presAssocID="{B027DF0F-B67B-4051-959C-2924C0B15F06}" presName="composite" presStyleCnt="0"/>
      <dgm:spPr/>
    </dgm:pt>
    <dgm:pt modelId="{FAFDB011-A1D6-4BF4-9E25-0463BAEA68E8}" type="pres">
      <dgm:prSet presAssocID="{B027DF0F-B67B-4051-959C-2924C0B15F06}" presName="parentText" presStyleLbl="alignNode1" presStyleIdx="0" presStyleCnt="1">
        <dgm:presLayoutVars>
          <dgm:chMax val="1"/>
          <dgm:bulletEnabled val="1"/>
        </dgm:presLayoutVars>
      </dgm:prSet>
      <dgm:spPr/>
      <dgm:t>
        <a:bodyPr/>
        <a:lstStyle/>
        <a:p>
          <a:endParaRPr lang="tr-TR"/>
        </a:p>
      </dgm:t>
    </dgm:pt>
    <dgm:pt modelId="{4D17D55C-0980-40B1-8465-9129BD2C24DB}" type="pres">
      <dgm:prSet presAssocID="{B027DF0F-B67B-4051-959C-2924C0B15F06}" presName="descendantText" presStyleLbl="alignAcc1" presStyleIdx="0" presStyleCnt="1" custLinFactNeighborX="146" custLinFactNeighborY="5153">
        <dgm:presLayoutVars>
          <dgm:bulletEnabled val="1"/>
        </dgm:presLayoutVars>
      </dgm:prSet>
      <dgm:spPr/>
      <dgm:t>
        <a:bodyPr/>
        <a:lstStyle/>
        <a:p>
          <a:endParaRPr lang="tr-TR"/>
        </a:p>
      </dgm:t>
    </dgm:pt>
  </dgm:ptLst>
  <dgm:cxnLst>
    <dgm:cxn modelId="{40152A22-F52A-4554-9682-8430E45340FD}" srcId="{B027DF0F-B67B-4051-959C-2924C0B15F06}" destId="{AD542D47-4B13-418F-8D69-07DDA43893E1}" srcOrd="0" destOrd="0" parTransId="{0F61AB6A-7130-43A6-8BD1-230AB5A648E3}" sibTransId="{B37378F4-53C0-4404-B4BB-F0A79A3934FC}"/>
    <dgm:cxn modelId="{BAB63470-2D78-4122-B46B-F06C2AFD080C}" type="presOf" srcId="{F33B20AE-37E4-4D54-9C72-6CEF5501AB32}" destId="{D76D370B-3FA8-417E-89C9-C8BC9D1A5917}" srcOrd="0" destOrd="0" presId="urn:microsoft.com/office/officeart/2005/8/layout/chevron2"/>
    <dgm:cxn modelId="{7DBCC4C9-15D3-4BCD-A0B7-68285D408EAF}" srcId="{F33B20AE-37E4-4D54-9C72-6CEF5501AB32}" destId="{B027DF0F-B67B-4051-959C-2924C0B15F06}" srcOrd="0" destOrd="0" parTransId="{DA85706A-C146-4CCD-9C23-89E34DE03B33}" sibTransId="{11569111-44D7-4F22-89AF-C9A25B56D2D3}"/>
    <dgm:cxn modelId="{4D3692B3-BAC9-4E28-9519-1F09A471CAA3}" type="presOf" srcId="{B027DF0F-B67B-4051-959C-2924C0B15F06}" destId="{FAFDB011-A1D6-4BF4-9E25-0463BAEA68E8}" srcOrd="0" destOrd="0" presId="urn:microsoft.com/office/officeart/2005/8/layout/chevron2"/>
    <dgm:cxn modelId="{27274EA4-DCE9-4CE1-8DE7-1E31BE9C0965}" type="presOf" srcId="{AD542D47-4B13-418F-8D69-07DDA43893E1}" destId="{4D17D55C-0980-40B1-8465-9129BD2C24DB}" srcOrd="0" destOrd="0" presId="urn:microsoft.com/office/officeart/2005/8/layout/chevron2"/>
    <dgm:cxn modelId="{0AF535AE-8235-4F65-A083-0B98E6C066EA}" type="presParOf" srcId="{D76D370B-3FA8-417E-89C9-C8BC9D1A5917}" destId="{34F87369-064E-4DD6-9753-F3311D11125A}" srcOrd="0" destOrd="0" presId="urn:microsoft.com/office/officeart/2005/8/layout/chevron2"/>
    <dgm:cxn modelId="{78D5F729-8FEE-4BDE-8114-683A3B069567}" type="presParOf" srcId="{34F87369-064E-4DD6-9753-F3311D11125A}" destId="{FAFDB011-A1D6-4BF4-9E25-0463BAEA68E8}" srcOrd="0" destOrd="0" presId="urn:microsoft.com/office/officeart/2005/8/layout/chevron2"/>
    <dgm:cxn modelId="{BB0C5F30-7881-4A5C-B0A7-4654CC96BB81}" type="presParOf" srcId="{34F87369-064E-4DD6-9753-F3311D11125A}" destId="{4D17D55C-0980-40B1-8465-9129BD2C24DB}" srcOrd="1" destOrd="0" presId="urn:microsoft.com/office/officeart/2005/8/layout/chevron2"/>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6372D0-3FCF-4F02-8DFE-9CC55C57AE8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D5845F4-6479-429C-A057-F6BDE5185E6D}">
      <dgm:prSet custT="1"/>
      <dgm:spPr/>
      <dgm:t>
        <a:bodyPr/>
        <a:lstStyle/>
        <a:p>
          <a:pPr rtl="0"/>
          <a:r>
            <a:rPr lang="tr-TR" sz="2000" dirty="0" smtClean="0"/>
            <a:t>6</a:t>
          </a:r>
          <a:endParaRPr lang="tr-TR" sz="2000" dirty="0"/>
        </a:p>
      </dgm:t>
    </dgm:pt>
    <dgm:pt modelId="{59AC9E02-3A62-4869-B4BB-FF7D68F67830}" type="parTrans" cxnId="{AC712189-A9F8-4C4D-8757-DD5D04033BF3}">
      <dgm:prSet/>
      <dgm:spPr/>
      <dgm:t>
        <a:bodyPr/>
        <a:lstStyle/>
        <a:p>
          <a:endParaRPr lang="tr-TR"/>
        </a:p>
      </dgm:t>
    </dgm:pt>
    <dgm:pt modelId="{06DC4E2C-D0C0-49D4-A2B3-C3E825AFE4AD}" type="sibTrans" cxnId="{AC712189-A9F8-4C4D-8757-DD5D04033BF3}">
      <dgm:prSet/>
      <dgm:spPr/>
      <dgm:t>
        <a:bodyPr/>
        <a:lstStyle/>
        <a:p>
          <a:endParaRPr lang="tr-TR"/>
        </a:p>
      </dgm:t>
    </dgm:pt>
    <dgm:pt modelId="{CC41E57D-E3E5-4009-8116-14A048DF670B}">
      <dgm:prSet custT="1"/>
      <dgm:spPr/>
      <dgm:t>
        <a:bodyPr/>
        <a:lstStyle/>
        <a:p>
          <a:pPr rtl="0"/>
          <a:r>
            <a:rPr lang="tr-TR" sz="2000" dirty="0" smtClean="0"/>
            <a:t>7</a:t>
          </a:r>
          <a:endParaRPr lang="tr-TR" sz="2000" dirty="0"/>
        </a:p>
      </dgm:t>
    </dgm:pt>
    <dgm:pt modelId="{F53B9748-84F3-496F-AA9B-E87F4F67AC07}" type="parTrans" cxnId="{2F7D4F30-775F-4F9B-AE40-9A58D0DD05BE}">
      <dgm:prSet/>
      <dgm:spPr/>
      <dgm:t>
        <a:bodyPr/>
        <a:lstStyle/>
        <a:p>
          <a:endParaRPr lang="tr-TR"/>
        </a:p>
      </dgm:t>
    </dgm:pt>
    <dgm:pt modelId="{B6DDC81D-0167-4FC9-A6A7-C709FE323D0F}" type="sibTrans" cxnId="{2F7D4F30-775F-4F9B-AE40-9A58D0DD05BE}">
      <dgm:prSet/>
      <dgm:spPr/>
      <dgm:t>
        <a:bodyPr/>
        <a:lstStyle/>
        <a:p>
          <a:endParaRPr lang="tr-TR"/>
        </a:p>
      </dgm:t>
    </dgm:pt>
    <dgm:pt modelId="{95E6A275-7A63-4677-9E0C-274C1C07B195}">
      <dgm:prSet custT="1"/>
      <dgm:spPr/>
      <dgm:t>
        <a:bodyPr/>
        <a:lstStyle/>
        <a:p>
          <a:pPr rtl="0"/>
          <a:r>
            <a:rPr lang="tr-TR" sz="2000" dirty="0" smtClean="0"/>
            <a:t>8</a:t>
          </a:r>
          <a:endParaRPr lang="tr-TR" sz="2000" dirty="0"/>
        </a:p>
      </dgm:t>
    </dgm:pt>
    <dgm:pt modelId="{18B32264-CCB3-494B-B92D-D4804317D2CD}" type="parTrans" cxnId="{4517AB9A-4B2C-40A5-80B2-9F3DA226BBA3}">
      <dgm:prSet/>
      <dgm:spPr/>
      <dgm:t>
        <a:bodyPr/>
        <a:lstStyle/>
        <a:p>
          <a:endParaRPr lang="tr-TR"/>
        </a:p>
      </dgm:t>
    </dgm:pt>
    <dgm:pt modelId="{305893D7-371C-4956-B65C-428FFCAFF0EE}" type="sibTrans" cxnId="{4517AB9A-4B2C-40A5-80B2-9F3DA226BBA3}">
      <dgm:prSet/>
      <dgm:spPr/>
      <dgm:t>
        <a:bodyPr/>
        <a:lstStyle/>
        <a:p>
          <a:endParaRPr lang="tr-TR"/>
        </a:p>
      </dgm:t>
    </dgm:pt>
    <dgm:pt modelId="{E2464FAD-BF15-4DD0-9C28-B71FC891D958}">
      <dgm:prSet custT="1"/>
      <dgm:spPr/>
      <dgm:t>
        <a:bodyPr/>
        <a:lstStyle/>
        <a:p>
          <a:pPr rtl="0"/>
          <a:r>
            <a:rPr lang="tr-TR" sz="2000" dirty="0" smtClean="0"/>
            <a:t>9</a:t>
          </a:r>
          <a:endParaRPr lang="tr-TR" sz="2000" dirty="0"/>
        </a:p>
      </dgm:t>
    </dgm:pt>
    <dgm:pt modelId="{12D410C9-EF30-4604-8B48-D785475BD5BA}" type="parTrans" cxnId="{4E44B88A-12DB-49AC-9C85-3901A8E6E4C5}">
      <dgm:prSet/>
      <dgm:spPr/>
      <dgm:t>
        <a:bodyPr/>
        <a:lstStyle/>
        <a:p>
          <a:endParaRPr lang="tr-TR"/>
        </a:p>
      </dgm:t>
    </dgm:pt>
    <dgm:pt modelId="{2F10A59D-C29A-4FBA-91DF-4539FCD14B51}" type="sibTrans" cxnId="{4E44B88A-12DB-49AC-9C85-3901A8E6E4C5}">
      <dgm:prSet/>
      <dgm:spPr/>
      <dgm:t>
        <a:bodyPr/>
        <a:lstStyle/>
        <a:p>
          <a:endParaRPr lang="tr-TR"/>
        </a:p>
      </dgm:t>
    </dgm:pt>
    <dgm:pt modelId="{38F87198-640C-4CE0-9E4F-87915C2127AA}">
      <dgm:prSet custT="1"/>
      <dgm:spPr/>
      <dgm:t>
        <a:bodyPr/>
        <a:lstStyle/>
        <a:p>
          <a:pPr rtl="0"/>
          <a:r>
            <a:rPr lang="tr-TR" sz="2000" dirty="0" smtClean="0"/>
            <a:t>10</a:t>
          </a:r>
          <a:endParaRPr lang="tr-TR" sz="2000" dirty="0"/>
        </a:p>
      </dgm:t>
    </dgm:pt>
    <dgm:pt modelId="{F11A3CAC-3AC6-4C36-B07A-8180BB7151B4}" type="parTrans" cxnId="{F1697508-C08C-411D-B0F1-167DDA267F1F}">
      <dgm:prSet/>
      <dgm:spPr/>
      <dgm:t>
        <a:bodyPr/>
        <a:lstStyle/>
        <a:p>
          <a:endParaRPr lang="tr-TR"/>
        </a:p>
      </dgm:t>
    </dgm:pt>
    <dgm:pt modelId="{153E01AC-18D7-41F3-8E41-4EE1B1821D88}" type="sibTrans" cxnId="{F1697508-C08C-411D-B0F1-167DDA267F1F}">
      <dgm:prSet/>
      <dgm:spPr/>
      <dgm:t>
        <a:bodyPr/>
        <a:lstStyle/>
        <a:p>
          <a:endParaRPr lang="tr-TR"/>
        </a:p>
      </dgm:t>
    </dgm:pt>
    <dgm:pt modelId="{A0C9316D-C6EA-4062-8305-326C8B95606A}">
      <dgm:prSet custT="1"/>
      <dgm:spPr/>
      <dgm:t>
        <a:bodyPr/>
        <a:lstStyle/>
        <a:p>
          <a:r>
            <a:rPr lang="tr-TR" sz="2400" dirty="0" smtClean="0"/>
            <a:t>Kuruluşta hangi bölümlerde rakiplerin baskısı hissedilmektedir ?</a:t>
          </a:r>
          <a:endParaRPr lang="tr-TR" sz="2400" dirty="0"/>
        </a:p>
      </dgm:t>
    </dgm:pt>
    <dgm:pt modelId="{F342B6A1-8F3D-4D9F-B69D-B35ED35E7236}" type="parTrans" cxnId="{5026DAB9-D7F0-4314-89CC-E71E30241B6A}">
      <dgm:prSet/>
      <dgm:spPr/>
    </dgm:pt>
    <dgm:pt modelId="{BB32A27F-8CB4-4039-9935-8FE470945EA9}" type="sibTrans" cxnId="{5026DAB9-D7F0-4314-89CC-E71E30241B6A}">
      <dgm:prSet/>
      <dgm:spPr/>
    </dgm:pt>
    <dgm:pt modelId="{72F07305-73CE-45E8-AA97-9F9FB81FC70C}">
      <dgm:prSet custT="1"/>
      <dgm:spPr/>
      <dgm:t>
        <a:bodyPr/>
        <a:lstStyle/>
        <a:p>
          <a:pPr rtl="0"/>
          <a:r>
            <a:rPr lang="tr-TR" sz="2400" dirty="0" smtClean="0"/>
            <a:t>Kuruluştaki ana harcamalar nelerdir?</a:t>
          </a:r>
          <a:endParaRPr lang="tr-TR" sz="2400" dirty="0"/>
        </a:p>
      </dgm:t>
    </dgm:pt>
    <dgm:pt modelId="{191A23A9-616E-4D77-99F6-96BEB6027914}" type="parTrans" cxnId="{F20D1CBC-B759-494E-AF99-6D6C0FD32C8C}">
      <dgm:prSet/>
      <dgm:spPr/>
    </dgm:pt>
    <dgm:pt modelId="{502F6D07-01EA-4A13-AE69-8EB5EB19E5D8}" type="sibTrans" cxnId="{F20D1CBC-B759-494E-AF99-6D6C0FD32C8C}">
      <dgm:prSet/>
      <dgm:spPr/>
    </dgm:pt>
    <dgm:pt modelId="{CCB1BFEF-EE03-4469-B66B-B0CEE5BE42F0}">
      <dgm:prSet custT="1"/>
      <dgm:spPr/>
      <dgm:t>
        <a:bodyPr/>
        <a:lstStyle/>
        <a:p>
          <a:pPr rtl="0"/>
          <a:r>
            <a:rPr lang="tr-TR" sz="2400" dirty="0" smtClean="0"/>
            <a:t>Hangi fonksiyonlar en yüksek maliyet yüzdesini oluşturmaktadır?</a:t>
          </a:r>
          <a:endParaRPr lang="tr-TR" sz="2400" dirty="0"/>
        </a:p>
      </dgm:t>
    </dgm:pt>
    <dgm:pt modelId="{E988B91C-769A-4F91-992F-5BF4B2D6E907}" type="parTrans" cxnId="{CA5F79B4-6971-427A-BD5A-2F43B3A8E0D7}">
      <dgm:prSet/>
      <dgm:spPr/>
    </dgm:pt>
    <dgm:pt modelId="{9E6B7A62-1F7D-441C-AC93-740B88F97C62}" type="sibTrans" cxnId="{CA5F79B4-6971-427A-BD5A-2F43B3A8E0D7}">
      <dgm:prSet/>
      <dgm:spPr/>
    </dgm:pt>
    <dgm:pt modelId="{BBDA1EA2-5351-4455-82B9-EF49D5AA5C0A}">
      <dgm:prSet custT="1"/>
      <dgm:spPr/>
      <dgm:t>
        <a:bodyPr/>
        <a:lstStyle/>
        <a:p>
          <a:pPr rtl="0"/>
          <a:r>
            <a:rPr lang="tr-TR" sz="2400" dirty="0" smtClean="0"/>
            <a:t>Hangi fonksiyonlar gelişmeye en açık olanlardır?</a:t>
          </a:r>
          <a:endParaRPr lang="tr-TR" sz="2400" dirty="0"/>
        </a:p>
      </dgm:t>
    </dgm:pt>
    <dgm:pt modelId="{9C30FB6D-B706-47B4-9968-0AB82EF54A77}" type="parTrans" cxnId="{4BB47B85-4028-4E06-A4AA-9C01B58C4478}">
      <dgm:prSet/>
      <dgm:spPr/>
    </dgm:pt>
    <dgm:pt modelId="{038DA30D-B5D8-41DA-B9C5-30A370B8F3CB}" type="sibTrans" cxnId="{4BB47B85-4028-4E06-A4AA-9C01B58C4478}">
      <dgm:prSet/>
      <dgm:spPr/>
    </dgm:pt>
    <dgm:pt modelId="{F0D06A8F-FA7A-4D0B-9EE7-7EE643EEE10E}">
      <dgm:prSet custT="1"/>
      <dgm:spPr/>
      <dgm:t>
        <a:bodyPr/>
        <a:lstStyle/>
        <a:p>
          <a:pPr rtl="0"/>
          <a:r>
            <a:rPr lang="tr-TR" sz="2400" dirty="0" smtClean="0">
              <a:latin typeface="Arial" pitchFamily="34" charset="0"/>
              <a:cs typeface="Arial" pitchFamily="34" charset="0"/>
            </a:rPr>
            <a:t>Kuruluşu pazarda rakiplerinden ayıran en önemli etkiye sahip fonksiyonlar hangileridir?</a:t>
          </a:r>
          <a:endParaRPr lang="tr-TR" sz="2400" dirty="0"/>
        </a:p>
      </dgm:t>
    </dgm:pt>
    <dgm:pt modelId="{7E5816AE-7F6E-46EB-BDD5-2DA8A49B8E09}" type="parTrans" cxnId="{BB536CE0-3889-461E-ADC3-1920F01FB0C7}">
      <dgm:prSet/>
      <dgm:spPr/>
    </dgm:pt>
    <dgm:pt modelId="{F9CB3DEC-0017-446C-A655-B62F2ED5A64F}" type="sibTrans" cxnId="{BB536CE0-3889-461E-ADC3-1920F01FB0C7}">
      <dgm:prSet/>
      <dgm:spPr/>
    </dgm:pt>
    <dgm:pt modelId="{BB964A45-D656-4A10-8439-4920F967C12B}" type="pres">
      <dgm:prSet presAssocID="{C76372D0-3FCF-4F02-8DFE-9CC55C57AE89}" presName="linearFlow" presStyleCnt="0">
        <dgm:presLayoutVars>
          <dgm:dir/>
          <dgm:animLvl val="lvl"/>
          <dgm:resizeHandles val="exact"/>
        </dgm:presLayoutVars>
      </dgm:prSet>
      <dgm:spPr/>
      <dgm:t>
        <a:bodyPr/>
        <a:lstStyle/>
        <a:p>
          <a:endParaRPr lang="tr-TR"/>
        </a:p>
      </dgm:t>
    </dgm:pt>
    <dgm:pt modelId="{98DCE0A4-2991-40C8-AA55-770DE4E3BC60}" type="pres">
      <dgm:prSet presAssocID="{3D5845F4-6479-429C-A057-F6BDE5185E6D}" presName="composite" presStyleCnt="0"/>
      <dgm:spPr/>
    </dgm:pt>
    <dgm:pt modelId="{C0B70D4E-16F4-4EC0-84D0-FC60B1945DAC}" type="pres">
      <dgm:prSet presAssocID="{3D5845F4-6479-429C-A057-F6BDE5185E6D}" presName="parentText" presStyleLbl="alignNode1" presStyleIdx="0" presStyleCnt="5">
        <dgm:presLayoutVars>
          <dgm:chMax val="1"/>
          <dgm:bulletEnabled val="1"/>
        </dgm:presLayoutVars>
      </dgm:prSet>
      <dgm:spPr/>
      <dgm:t>
        <a:bodyPr/>
        <a:lstStyle/>
        <a:p>
          <a:endParaRPr lang="tr-TR"/>
        </a:p>
      </dgm:t>
    </dgm:pt>
    <dgm:pt modelId="{FCD66E8A-651F-4561-BB89-17093433D890}" type="pres">
      <dgm:prSet presAssocID="{3D5845F4-6479-429C-A057-F6BDE5185E6D}" presName="descendantText" presStyleLbl="alignAcc1" presStyleIdx="0" presStyleCnt="5">
        <dgm:presLayoutVars>
          <dgm:bulletEnabled val="1"/>
        </dgm:presLayoutVars>
      </dgm:prSet>
      <dgm:spPr/>
      <dgm:t>
        <a:bodyPr/>
        <a:lstStyle/>
        <a:p>
          <a:endParaRPr lang="tr-TR"/>
        </a:p>
      </dgm:t>
    </dgm:pt>
    <dgm:pt modelId="{6861A80B-ABE7-46D1-856F-3E72759AA315}" type="pres">
      <dgm:prSet presAssocID="{06DC4E2C-D0C0-49D4-A2B3-C3E825AFE4AD}" presName="sp" presStyleCnt="0"/>
      <dgm:spPr/>
    </dgm:pt>
    <dgm:pt modelId="{993357E2-EDA1-4A25-86CC-45A49BF08298}" type="pres">
      <dgm:prSet presAssocID="{CC41E57D-E3E5-4009-8116-14A048DF670B}" presName="composite" presStyleCnt="0"/>
      <dgm:spPr/>
    </dgm:pt>
    <dgm:pt modelId="{F594C4F7-099C-42A6-BD3E-6231726581AD}" type="pres">
      <dgm:prSet presAssocID="{CC41E57D-E3E5-4009-8116-14A048DF670B}" presName="parentText" presStyleLbl="alignNode1" presStyleIdx="1" presStyleCnt="5">
        <dgm:presLayoutVars>
          <dgm:chMax val="1"/>
          <dgm:bulletEnabled val="1"/>
        </dgm:presLayoutVars>
      </dgm:prSet>
      <dgm:spPr/>
      <dgm:t>
        <a:bodyPr/>
        <a:lstStyle/>
        <a:p>
          <a:endParaRPr lang="tr-TR"/>
        </a:p>
      </dgm:t>
    </dgm:pt>
    <dgm:pt modelId="{CEB6151A-ACD8-42E5-B559-9EE64D613392}" type="pres">
      <dgm:prSet presAssocID="{CC41E57D-E3E5-4009-8116-14A048DF670B}" presName="descendantText" presStyleLbl="alignAcc1" presStyleIdx="1" presStyleCnt="5">
        <dgm:presLayoutVars>
          <dgm:bulletEnabled val="1"/>
        </dgm:presLayoutVars>
      </dgm:prSet>
      <dgm:spPr/>
      <dgm:t>
        <a:bodyPr/>
        <a:lstStyle/>
        <a:p>
          <a:endParaRPr lang="tr-TR"/>
        </a:p>
      </dgm:t>
    </dgm:pt>
    <dgm:pt modelId="{DF342E30-5F01-4195-A7FB-19957574089E}" type="pres">
      <dgm:prSet presAssocID="{B6DDC81D-0167-4FC9-A6A7-C709FE323D0F}" presName="sp" presStyleCnt="0"/>
      <dgm:spPr/>
    </dgm:pt>
    <dgm:pt modelId="{FD485C4B-E66E-4228-A33D-6F17E8E928D6}" type="pres">
      <dgm:prSet presAssocID="{95E6A275-7A63-4677-9E0C-274C1C07B195}" presName="composite" presStyleCnt="0"/>
      <dgm:spPr/>
    </dgm:pt>
    <dgm:pt modelId="{E0B6AD55-4768-4C4E-9F6A-290D697EE460}" type="pres">
      <dgm:prSet presAssocID="{95E6A275-7A63-4677-9E0C-274C1C07B195}" presName="parentText" presStyleLbl="alignNode1" presStyleIdx="2" presStyleCnt="5">
        <dgm:presLayoutVars>
          <dgm:chMax val="1"/>
          <dgm:bulletEnabled val="1"/>
        </dgm:presLayoutVars>
      </dgm:prSet>
      <dgm:spPr/>
      <dgm:t>
        <a:bodyPr/>
        <a:lstStyle/>
        <a:p>
          <a:endParaRPr lang="tr-TR"/>
        </a:p>
      </dgm:t>
    </dgm:pt>
    <dgm:pt modelId="{A3FBC0E5-CE31-4744-8DC8-8E8A52AA910C}" type="pres">
      <dgm:prSet presAssocID="{95E6A275-7A63-4677-9E0C-274C1C07B195}" presName="descendantText" presStyleLbl="alignAcc1" presStyleIdx="2" presStyleCnt="5">
        <dgm:presLayoutVars>
          <dgm:bulletEnabled val="1"/>
        </dgm:presLayoutVars>
      </dgm:prSet>
      <dgm:spPr/>
      <dgm:t>
        <a:bodyPr/>
        <a:lstStyle/>
        <a:p>
          <a:endParaRPr lang="tr-TR"/>
        </a:p>
      </dgm:t>
    </dgm:pt>
    <dgm:pt modelId="{64E4D567-387C-47CE-9F66-96BA6728EC8E}" type="pres">
      <dgm:prSet presAssocID="{305893D7-371C-4956-B65C-428FFCAFF0EE}" presName="sp" presStyleCnt="0"/>
      <dgm:spPr/>
    </dgm:pt>
    <dgm:pt modelId="{2327CE0D-6C36-4A43-99AA-47C7623E522A}" type="pres">
      <dgm:prSet presAssocID="{E2464FAD-BF15-4DD0-9C28-B71FC891D958}" presName="composite" presStyleCnt="0"/>
      <dgm:spPr/>
    </dgm:pt>
    <dgm:pt modelId="{8242CD5D-EE44-4172-9BC8-7B0B4727B2E0}" type="pres">
      <dgm:prSet presAssocID="{E2464FAD-BF15-4DD0-9C28-B71FC891D958}" presName="parentText" presStyleLbl="alignNode1" presStyleIdx="3" presStyleCnt="5">
        <dgm:presLayoutVars>
          <dgm:chMax val="1"/>
          <dgm:bulletEnabled val="1"/>
        </dgm:presLayoutVars>
      </dgm:prSet>
      <dgm:spPr/>
      <dgm:t>
        <a:bodyPr/>
        <a:lstStyle/>
        <a:p>
          <a:endParaRPr lang="tr-TR"/>
        </a:p>
      </dgm:t>
    </dgm:pt>
    <dgm:pt modelId="{E0D05634-7C0D-43FD-875B-D3DA48E6D38F}" type="pres">
      <dgm:prSet presAssocID="{E2464FAD-BF15-4DD0-9C28-B71FC891D958}" presName="descendantText" presStyleLbl="alignAcc1" presStyleIdx="3" presStyleCnt="5">
        <dgm:presLayoutVars>
          <dgm:bulletEnabled val="1"/>
        </dgm:presLayoutVars>
      </dgm:prSet>
      <dgm:spPr/>
      <dgm:t>
        <a:bodyPr/>
        <a:lstStyle/>
        <a:p>
          <a:endParaRPr lang="tr-TR"/>
        </a:p>
      </dgm:t>
    </dgm:pt>
    <dgm:pt modelId="{D685B61B-E4F9-4661-9739-BA18D7570477}" type="pres">
      <dgm:prSet presAssocID="{2F10A59D-C29A-4FBA-91DF-4539FCD14B51}" presName="sp" presStyleCnt="0"/>
      <dgm:spPr/>
    </dgm:pt>
    <dgm:pt modelId="{8C7CF0FC-A765-4327-981C-DB5AC25E937E}" type="pres">
      <dgm:prSet presAssocID="{38F87198-640C-4CE0-9E4F-87915C2127AA}" presName="composite" presStyleCnt="0"/>
      <dgm:spPr/>
    </dgm:pt>
    <dgm:pt modelId="{F01BFD77-1FF7-45A6-88D9-FEB504CF9610}" type="pres">
      <dgm:prSet presAssocID="{38F87198-640C-4CE0-9E4F-87915C2127AA}" presName="parentText" presStyleLbl="alignNode1" presStyleIdx="4" presStyleCnt="5">
        <dgm:presLayoutVars>
          <dgm:chMax val="1"/>
          <dgm:bulletEnabled val="1"/>
        </dgm:presLayoutVars>
      </dgm:prSet>
      <dgm:spPr/>
      <dgm:t>
        <a:bodyPr/>
        <a:lstStyle/>
        <a:p>
          <a:endParaRPr lang="tr-TR"/>
        </a:p>
      </dgm:t>
    </dgm:pt>
    <dgm:pt modelId="{D4E77F16-6598-4FDC-8FFA-B509DD5E6931}" type="pres">
      <dgm:prSet presAssocID="{38F87198-640C-4CE0-9E4F-87915C2127AA}" presName="descendantText" presStyleLbl="alignAcc1" presStyleIdx="4" presStyleCnt="5">
        <dgm:presLayoutVars>
          <dgm:bulletEnabled val="1"/>
        </dgm:presLayoutVars>
      </dgm:prSet>
      <dgm:spPr/>
      <dgm:t>
        <a:bodyPr/>
        <a:lstStyle/>
        <a:p>
          <a:endParaRPr lang="tr-TR"/>
        </a:p>
      </dgm:t>
    </dgm:pt>
  </dgm:ptLst>
  <dgm:cxnLst>
    <dgm:cxn modelId="{1E1D9AF6-DF43-4C8E-BA71-784BFF5F4916}" type="presOf" srcId="{A0C9316D-C6EA-4062-8305-326C8B95606A}" destId="{FCD66E8A-651F-4561-BB89-17093433D890}" srcOrd="0" destOrd="0" presId="urn:microsoft.com/office/officeart/2005/8/layout/chevron2"/>
    <dgm:cxn modelId="{AC712189-A9F8-4C4D-8757-DD5D04033BF3}" srcId="{C76372D0-3FCF-4F02-8DFE-9CC55C57AE89}" destId="{3D5845F4-6479-429C-A057-F6BDE5185E6D}" srcOrd="0" destOrd="0" parTransId="{59AC9E02-3A62-4869-B4BB-FF7D68F67830}" sibTransId="{06DC4E2C-D0C0-49D4-A2B3-C3E825AFE4AD}"/>
    <dgm:cxn modelId="{B0F7B311-72EC-415E-AA75-419DDAA3DE81}" type="presOf" srcId="{CCB1BFEF-EE03-4469-B66B-B0CEE5BE42F0}" destId="{A3FBC0E5-CE31-4744-8DC8-8E8A52AA910C}" srcOrd="0" destOrd="0" presId="urn:microsoft.com/office/officeart/2005/8/layout/chevron2"/>
    <dgm:cxn modelId="{BB536CE0-3889-461E-ADC3-1920F01FB0C7}" srcId="{38F87198-640C-4CE0-9E4F-87915C2127AA}" destId="{F0D06A8F-FA7A-4D0B-9EE7-7EE643EEE10E}" srcOrd="0" destOrd="0" parTransId="{7E5816AE-7F6E-46EB-BDD5-2DA8A49B8E09}" sibTransId="{F9CB3DEC-0017-446C-A655-B62F2ED5A64F}"/>
    <dgm:cxn modelId="{DEC2C6D5-5CC0-4941-BAC4-1CC25039209D}" type="presOf" srcId="{3D5845F4-6479-429C-A057-F6BDE5185E6D}" destId="{C0B70D4E-16F4-4EC0-84D0-FC60B1945DAC}" srcOrd="0" destOrd="0" presId="urn:microsoft.com/office/officeart/2005/8/layout/chevron2"/>
    <dgm:cxn modelId="{5823DEDF-E8DC-4CA6-BB03-97B4BA8E6793}" type="presOf" srcId="{BBDA1EA2-5351-4455-82B9-EF49D5AA5C0A}" destId="{E0D05634-7C0D-43FD-875B-D3DA48E6D38F}" srcOrd="0" destOrd="0" presId="urn:microsoft.com/office/officeart/2005/8/layout/chevron2"/>
    <dgm:cxn modelId="{15FCF880-7348-4B47-B211-2FE04F850C48}" type="presOf" srcId="{38F87198-640C-4CE0-9E4F-87915C2127AA}" destId="{F01BFD77-1FF7-45A6-88D9-FEB504CF9610}" srcOrd="0" destOrd="0" presId="urn:microsoft.com/office/officeart/2005/8/layout/chevron2"/>
    <dgm:cxn modelId="{CA5F79B4-6971-427A-BD5A-2F43B3A8E0D7}" srcId="{95E6A275-7A63-4677-9E0C-274C1C07B195}" destId="{CCB1BFEF-EE03-4469-B66B-B0CEE5BE42F0}" srcOrd="0" destOrd="0" parTransId="{E988B91C-769A-4F91-992F-5BF4B2D6E907}" sibTransId="{9E6B7A62-1F7D-441C-AC93-740B88F97C62}"/>
    <dgm:cxn modelId="{AE6261F0-9FB6-425C-B091-3BA73D220318}" type="presOf" srcId="{F0D06A8F-FA7A-4D0B-9EE7-7EE643EEE10E}" destId="{D4E77F16-6598-4FDC-8FFA-B509DD5E6931}" srcOrd="0" destOrd="0" presId="urn:microsoft.com/office/officeart/2005/8/layout/chevron2"/>
    <dgm:cxn modelId="{4517AB9A-4B2C-40A5-80B2-9F3DA226BBA3}" srcId="{C76372D0-3FCF-4F02-8DFE-9CC55C57AE89}" destId="{95E6A275-7A63-4677-9E0C-274C1C07B195}" srcOrd="2" destOrd="0" parTransId="{18B32264-CCB3-494B-B92D-D4804317D2CD}" sibTransId="{305893D7-371C-4956-B65C-428FFCAFF0EE}"/>
    <dgm:cxn modelId="{4AB8FA9F-8169-437D-A86E-C3686CC15929}" type="presOf" srcId="{CC41E57D-E3E5-4009-8116-14A048DF670B}" destId="{F594C4F7-099C-42A6-BD3E-6231726581AD}" srcOrd="0" destOrd="0" presId="urn:microsoft.com/office/officeart/2005/8/layout/chevron2"/>
    <dgm:cxn modelId="{4E44B88A-12DB-49AC-9C85-3901A8E6E4C5}" srcId="{C76372D0-3FCF-4F02-8DFE-9CC55C57AE89}" destId="{E2464FAD-BF15-4DD0-9C28-B71FC891D958}" srcOrd="3" destOrd="0" parTransId="{12D410C9-EF30-4604-8B48-D785475BD5BA}" sibTransId="{2F10A59D-C29A-4FBA-91DF-4539FCD14B51}"/>
    <dgm:cxn modelId="{4BB47B85-4028-4E06-A4AA-9C01B58C4478}" srcId="{E2464FAD-BF15-4DD0-9C28-B71FC891D958}" destId="{BBDA1EA2-5351-4455-82B9-EF49D5AA5C0A}" srcOrd="0" destOrd="0" parTransId="{9C30FB6D-B706-47B4-9968-0AB82EF54A77}" sibTransId="{038DA30D-B5D8-41DA-B9C5-30A370B8F3CB}"/>
    <dgm:cxn modelId="{F20D1CBC-B759-494E-AF99-6D6C0FD32C8C}" srcId="{CC41E57D-E3E5-4009-8116-14A048DF670B}" destId="{72F07305-73CE-45E8-AA97-9F9FB81FC70C}" srcOrd="0" destOrd="0" parTransId="{191A23A9-616E-4D77-99F6-96BEB6027914}" sibTransId="{502F6D07-01EA-4A13-AE69-8EB5EB19E5D8}"/>
    <dgm:cxn modelId="{5026DAB9-D7F0-4314-89CC-E71E30241B6A}" srcId="{3D5845F4-6479-429C-A057-F6BDE5185E6D}" destId="{A0C9316D-C6EA-4062-8305-326C8B95606A}" srcOrd="0" destOrd="0" parTransId="{F342B6A1-8F3D-4D9F-B69D-B35ED35E7236}" sibTransId="{BB32A27F-8CB4-4039-9935-8FE470945EA9}"/>
    <dgm:cxn modelId="{7C07078D-B63B-4886-870D-F55F8F04F851}" type="presOf" srcId="{95E6A275-7A63-4677-9E0C-274C1C07B195}" destId="{E0B6AD55-4768-4C4E-9F6A-290D697EE460}" srcOrd="0" destOrd="0" presId="urn:microsoft.com/office/officeart/2005/8/layout/chevron2"/>
    <dgm:cxn modelId="{07991E64-35C2-44BD-B096-1938B0846D67}" type="presOf" srcId="{E2464FAD-BF15-4DD0-9C28-B71FC891D958}" destId="{8242CD5D-EE44-4172-9BC8-7B0B4727B2E0}" srcOrd="0" destOrd="0" presId="urn:microsoft.com/office/officeart/2005/8/layout/chevron2"/>
    <dgm:cxn modelId="{2F7D4F30-775F-4F9B-AE40-9A58D0DD05BE}" srcId="{C76372D0-3FCF-4F02-8DFE-9CC55C57AE89}" destId="{CC41E57D-E3E5-4009-8116-14A048DF670B}" srcOrd="1" destOrd="0" parTransId="{F53B9748-84F3-496F-AA9B-E87F4F67AC07}" sibTransId="{B6DDC81D-0167-4FC9-A6A7-C709FE323D0F}"/>
    <dgm:cxn modelId="{DFBCDC40-B120-44CF-9B03-C4367900217A}" type="presOf" srcId="{72F07305-73CE-45E8-AA97-9F9FB81FC70C}" destId="{CEB6151A-ACD8-42E5-B559-9EE64D613392}" srcOrd="0" destOrd="0" presId="urn:microsoft.com/office/officeart/2005/8/layout/chevron2"/>
    <dgm:cxn modelId="{CCA2C5A7-CAB3-44F8-AAD1-9CCEA2A4F616}" type="presOf" srcId="{C76372D0-3FCF-4F02-8DFE-9CC55C57AE89}" destId="{BB964A45-D656-4A10-8439-4920F967C12B}" srcOrd="0" destOrd="0" presId="urn:microsoft.com/office/officeart/2005/8/layout/chevron2"/>
    <dgm:cxn modelId="{F1697508-C08C-411D-B0F1-167DDA267F1F}" srcId="{C76372D0-3FCF-4F02-8DFE-9CC55C57AE89}" destId="{38F87198-640C-4CE0-9E4F-87915C2127AA}" srcOrd="4" destOrd="0" parTransId="{F11A3CAC-3AC6-4C36-B07A-8180BB7151B4}" sibTransId="{153E01AC-18D7-41F3-8E41-4EE1B1821D88}"/>
    <dgm:cxn modelId="{7F96DA5B-DED9-4F51-89A6-0EF7285DB58A}" type="presParOf" srcId="{BB964A45-D656-4A10-8439-4920F967C12B}" destId="{98DCE0A4-2991-40C8-AA55-770DE4E3BC60}" srcOrd="0" destOrd="0" presId="urn:microsoft.com/office/officeart/2005/8/layout/chevron2"/>
    <dgm:cxn modelId="{0390AC2C-B9BC-4E3C-BF05-E6E5DFB1D38B}" type="presParOf" srcId="{98DCE0A4-2991-40C8-AA55-770DE4E3BC60}" destId="{C0B70D4E-16F4-4EC0-84D0-FC60B1945DAC}" srcOrd="0" destOrd="0" presId="urn:microsoft.com/office/officeart/2005/8/layout/chevron2"/>
    <dgm:cxn modelId="{3B4069D5-5150-4D6E-9B3F-0DD544A22087}" type="presParOf" srcId="{98DCE0A4-2991-40C8-AA55-770DE4E3BC60}" destId="{FCD66E8A-651F-4561-BB89-17093433D890}" srcOrd="1" destOrd="0" presId="urn:microsoft.com/office/officeart/2005/8/layout/chevron2"/>
    <dgm:cxn modelId="{295F99B7-5AD5-4D74-9E94-E5FE3CDF710D}" type="presParOf" srcId="{BB964A45-D656-4A10-8439-4920F967C12B}" destId="{6861A80B-ABE7-46D1-856F-3E72759AA315}" srcOrd="1" destOrd="0" presId="urn:microsoft.com/office/officeart/2005/8/layout/chevron2"/>
    <dgm:cxn modelId="{8509E722-B523-47B3-A70F-54C5E6316482}" type="presParOf" srcId="{BB964A45-D656-4A10-8439-4920F967C12B}" destId="{993357E2-EDA1-4A25-86CC-45A49BF08298}" srcOrd="2" destOrd="0" presId="urn:microsoft.com/office/officeart/2005/8/layout/chevron2"/>
    <dgm:cxn modelId="{78804B59-74AA-4728-A962-F7DAC81A292C}" type="presParOf" srcId="{993357E2-EDA1-4A25-86CC-45A49BF08298}" destId="{F594C4F7-099C-42A6-BD3E-6231726581AD}" srcOrd="0" destOrd="0" presId="urn:microsoft.com/office/officeart/2005/8/layout/chevron2"/>
    <dgm:cxn modelId="{A97A5B2C-6414-407F-9243-4340F90F6085}" type="presParOf" srcId="{993357E2-EDA1-4A25-86CC-45A49BF08298}" destId="{CEB6151A-ACD8-42E5-B559-9EE64D613392}" srcOrd="1" destOrd="0" presId="urn:microsoft.com/office/officeart/2005/8/layout/chevron2"/>
    <dgm:cxn modelId="{54D353F4-5B98-4212-BEE9-D3B86C1719B7}" type="presParOf" srcId="{BB964A45-D656-4A10-8439-4920F967C12B}" destId="{DF342E30-5F01-4195-A7FB-19957574089E}" srcOrd="3" destOrd="0" presId="urn:microsoft.com/office/officeart/2005/8/layout/chevron2"/>
    <dgm:cxn modelId="{2BF36A2F-F9E9-49E5-B015-D166F39C2C88}" type="presParOf" srcId="{BB964A45-D656-4A10-8439-4920F967C12B}" destId="{FD485C4B-E66E-4228-A33D-6F17E8E928D6}" srcOrd="4" destOrd="0" presId="urn:microsoft.com/office/officeart/2005/8/layout/chevron2"/>
    <dgm:cxn modelId="{409311E7-F047-40AA-B160-CF052E25AEBC}" type="presParOf" srcId="{FD485C4B-E66E-4228-A33D-6F17E8E928D6}" destId="{E0B6AD55-4768-4C4E-9F6A-290D697EE460}" srcOrd="0" destOrd="0" presId="urn:microsoft.com/office/officeart/2005/8/layout/chevron2"/>
    <dgm:cxn modelId="{5604381E-D87E-46EB-B562-59A64C3FB393}" type="presParOf" srcId="{FD485C4B-E66E-4228-A33D-6F17E8E928D6}" destId="{A3FBC0E5-CE31-4744-8DC8-8E8A52AA910C}" srcOrd="1" destOrd="0" presId="urn:microsoft.com/office/officeart/2005/8/layout/chevron2"/>
    <dgm:cxn modelId="{11AA8021-C40F-4BD9-B13A-080F44AD431D}" type="presParOf" srcId="{BB964A45-D656-4A10-8439-4920F967C12B}" destId="{64E4D567-387C-47CE-9F66-96BA6728EC8E}" srcOrd="5" destOrd="0" presId="urn:microsoft.com/office/officeart/2005/8/layout/chevron2"/>
    <dgm:cxn modelId="{A220ED0E-B44F-4D6C-AF7D-89FAAFD6249F}" type="presParOf" srcId="{BB964A45-D656-4A10-8439-4920F967C12B}" destId="{2327CE0D-6C36-4A43-99AA-47C7623E522A}" srcOrd="6" destOrd="0" presId="urn:microsoft.com/office/officeart/2005/8/layout/chevron2"/>
    <dgm:cxn modelId="{5298276F-E37F-4434-B772-A029DE810E5C}" type="presParOf" srcId="{2327CE0D-6C36-4A43-99AA-47C7623E522A}" destId="{8242CD5D-EE44-4172-9BC8-7B0B4727B2E0}" srcOrd="0" destOrd="0" presId="urn:microsoft.com/office/officeart/2005/8/layout/chevron2"/>
    <dgm:cxn modelId="{17C9B7C7-A13A-4170-AD27-C4EBBBE43572}" type="presParOf" srcId="{2327CE0D-6C36-4A43-99AA-47C7623E522A}" destId="{E0D05634-7C0D-43FD-875B-D3DA48E6D38F}" srcOrd="1" destOrd="0" presId="urn:microsoft.com/office/officeart/2005/8/layout/chevron2"/>
    <dgm:cxn modelId="{A4124267-A1EA-4FF4-806E-064411A6EE17}" type="presParOf" srcId="{BB964A45-D656-4A10-8439-4920F967C12B}" destId="{D685B61B-E4F9-4661-9739-BA18D7570477}" srcOrd="7" destOrd="0" presId="urn:microsoft.com/office/officeart/2005/8/layout/chevron2"/>
    <dgm:cxn modelId="{E145E0E3-4AE1-4030-B07E-5D754DB78231}" type="presParOf" srcId="{BB964A45-D656-4A10-8439-4920F967C12B}" destId="{8C7CF0FC-A765-4327-981C-DB5AC25E937E}" srcOrd="8" destOrd="0" presId="urn:microsoft.com/office/officeart/2005/8/layout/chevron2"/>
    <dgm:cxn modelId="{2380BEC3-B87D-4DFE-AD82-763412408F5E}" type="presParOf" srcId="{8C7CF0FC-A765-4327-981C-DB5AC25E937E}" destId="{F01BFD77-1FF7-45A6-88D9-FEB504CF9610}" srcOrd="0" destOrd="0" presId="urn:microsoft.com/office/officeart/2005/8/layout/chevron2"/>
    <dgm:cxn modelId="{BA65A333-BC80-49E4-8C46-CB11D9A3C181}" type="presParOf" srcId="{8C7CF0FC-A765-4327-981C-DB5AC25E937E}" destId="{D4E77F16-6598-4FDC-8FFA-B509DD5E6931}"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FDB011-A1D6-4BF4-9E25-0463BAEA68E8}">
      <dsp:nvSpPr>
        <dsp:cNvPr id="0" name=""/>
        <dsp:cNvSpPr/>
      </dsp:nvSpPr>
      <dsp:spPr>
        <a:xfrm rot="5400000">
          <a:off x="-149643" y="149747"/>
          <a:ext cx="997620" cy="69833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tr-TR" sz="2000" kern="1200" dirty="0" smtClean="0"/>
            <a:t>1</a:t>
          </a:r>
          <a:endParaRPr lang="tr-TR" sz="2000" kern="1200" dirty="0"/>
        </a:p>
      </dsp:txBody>
      <dsp:txXfrm rot="5400000">
        <a:off x="-149643" y="149747"/>
        <a:ext cx="997620" cy="698334"/>
      </dsp:txXfrm>
    </dsp:sp>
    <dsp:sp modelId="{4D17D55C-0980-40B1-8465-9129BD2C24DB}">
      <dsp:nvSpPr>
        <dsp:cNvPr id="0" name=""/>
        <dsp:cNvSpPr/>
      </dsp:nvSpPr>
      <dsp:spPr>
        <a:xfrm rot="5400000">
          <a:off x="4239782" y="-3507928"/>
          <a:ext cx="648453" cy="773134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tr-TR" sz="2400" kern="1200" dirty="0" smtClean="0"/>
            <a:t>Kuruluşun başarısında en kritik faktör hangisidir?</a:t>
          </a:r>
          <a:endParaRPr lang="tr-TR" sz="1100" kern="1200" dirty="0"/>
        </a:p>
      </dsp:txBody>
      <dsp:txXfrm rot="5400000">
        <a:off x="4239782" y="-3507928"/>
        <a:ext cx="648453" cy="7731349"/>
      </dsp:txXfrm>
    </dsp:sp>
    <dsp:sp modelId="{48A8A72D-F0C3-4B43-8B10-036F256ED100}">
      <dsp:nvSpPr>
        <dsp:cNvPr id="0" name=""/>
        <dsp:cNvSpPr/>
      </dsp:nvSpPr>
      <dsp:spPr>
        <a:xfrm rot="5400000">
          <a:off x="-149643" y="937867"/>
          <a:ext cx="997620" cy="69833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tr-TR" sz="2000" kern="1200" dirty="0" smtClean="0"/>
            <a:t>2</a:t>
          </a:r>
          <a:endParaRPr lang="tr-TR" sz="2000" kern="1200" dirty="0"/>
        </a:p>
      </dsp:txBody>
      <dsp:txXfrm rot="5400000">
        <a:off x="-149643" y="937867"/>
        <a:ext cx="997620" cy="698334"/>
      </dsp:txXfrm>
    </dsp:sp>
    <dsp:sp modelId="{AA40C491-F456-4B0D-BB68-BB10F350B92E}">
      <dsp:nvSpPr>
        <dsp:cNvPr id="0" name=""/>
        <dsp:cNvSpPr/>
      </dsp:nvSpPr>
      <dsp:spPr>
        <a:xfrm rot="5400000">
          <a:off x="4239782" y="-2753223"/>
          <a:ext cx="648453" cy="773134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57150" lvl="1" indent="-57150" algn="l" defTabSz="488950" rtl="0">
            <a:lnSpc>
              <a:spcPct val="90000"/>
            </a:lnSpc>
            <a:spcBef>
              <a:spcPct val="0"/>
            </a:spcBef>
            <a:spcAft>
              <a:spcPct val="15000"/>
            </a:spcAft>
            <a:buChar char="••"/>
          </a:pPr>
          <a:endParaRPr lang="tr-TR" sz="1100" kern="1200" dirty="0"/>
        </a:p>
        <a:p>
          <a:pPr marL="228600" lvl="1" indent="-228600" algn="l" defTabSz="1066800" rtl="0">
            <a:lnSpc>
              <a:spcPct val="90000"/>
            </a:lnSpc>
            <a:spcBef>
              <a:spcPct val="0"/>
            </a:spcBef>
            <a:spcAft>
              <a:spcPct val="15000"/>
            </a:spcAft>
            <a:buChar char="••"/>
          </a:pPr>
          <a:r>
            <a:rPr lang="tr-TR" sz="2400" kern="1200" dirty="0" smtClean="0"/>
            <a:t>En çok probleme yol açan faktörler hangileridir?</a:t>
          </a:r>
          <a:endParaRPr lang="tr-TR" sz="2400" kern="1200" dirty="0"/>
        </a:p>
      </dsp:txBody>
      <dsp:txXfrm rot="5400000">
        <a:off x="4239782" y="-2753223"/>
        <a:ext cx="648453" cy="77313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FDB011-A1D6-4BF4-9E25-0463BAEA68E8}">
      <dsp:nvSpPr>
        <dsp:cNvPr id="0" name=""/>
        <dsp:cNvSpPr/>
      </dsp:nvSpPr>
      <dsp:spPr>
        <a:xfrm rot="5400000">
          <a:off x="-155628" y="155737"/>
          <a:ext cx="1037525" cy="72626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tr-TR" sz="2100" kern="1200" dirty="0" smtClean="0"/>
            <a:t>3</a:t>
          </a:r>
          <a:endParaRPr lang="tr-TR" sz="2100" kern="1200" dirty="0"/>
        </a:p>
      </dsp:txBody>
      <dsp:txXfrm rot="5400000">
        <a:off x="-155628" y="155737"/>
        <a:ext cx="1037525" cy="726267"/>
      </dsp:txXfrm>
    </dsp:sp>
    <dsp:sp modelId="{4D17D55C-0980-40B1-8465-9129BD2C24DB}">
      <dsp:nvSpPr>
        <dsp:cNvPr id="0" name=""/>
        <dsp:cNvSpPr/>
      </dsp:nvSpPr>
      <dsp:spPr>
        <a:xfrm rot="5400000">
          <a:off x="4240780" y="-3479652"/>
          <a:ext cx="674391" cy="770341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rtl="0">
            <a:lnSpc>
              <a:spcPct val="90000"/>
            </a:lnSpc>
            <a:spcBef>
              <a:spcPct val="0"/>
            </a:spcBef>
            <a:spcAft>
              <a:spcPct val="15000"/>
            </a:spcAft>
            <a:buChar char="••"/>
          </a:pPr>
          <a:endParaRPr lang="tr-TR" sz="1100" kern="1200" dirty="0"/>
        </a:p>
        <a:p>
          <a:pPr marL="228600" lvl="1" indent="-228600" algn="l" defTabSz="1066800" rtl="0">
            <a:lnSpc>
              <a:spcPct val="90000"/>
            </a:lnSpc>
            <a:spcBef>
              <a:spcPct val="0"/>
            </a:spcBef>
            <a:spcAft>
              <a:spcPct val="15000"/>
            </a:spcAft>
            <a:buChar char="••"/>
          </a:pPr>
          <a:r>
            <a:rPr lang="tr-TR" sz="2400" kern="1200" dirty="0" smtClean="0"/>
            <a:t>Hangi ürün ya da hizmetler müşteriye sunulmaktadır?</a:t>
          </a:r>
          <a:endParaRPr lang="tr-TR" sz="2400" kern="1200" dirty="0"/>
        </a:p>
      </dsp:txBody>
      <dsp:txXfrm rot="5400000">
        <a:off x="4240780" y="-3479652"/>
        <a:ext cx="674391" cy="7703416"/>
      </dsp:txXfrm>
    </dsp:sp>
    <dsp:sp modelId="{48A8A72D-F0C3-4B43-8B10-036F256ED100}">
      <dsp:nvSpPr>
        <dsp:cNvPr id="0" name=""/>
        <dsp:cNvSpPr/>
      </dsp:nvSpPr>
      <dsp:spPr>
        <a:xfrm rot="5400000">
          <a:off x="-155628" y="975382"/>
          <a:ext cx="1037525" cy="72626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tr-TR" sz="2100" kern="1200" dirty="0" smtClean="0"/>
            <a:t>4</a:t>
          </a:r>
          <a:endParaRPr lang="tr-TR" sz="2100" kern="1200" dirty="0"/>
        </a:p>
      </dsp:txBody>
      <dsp:txXfrm rot="5400000">
        <a:off x="-155628" y="975382"/>
        <a:ext cx="1037525" cy="726267"/>
      </dsp:txXfrm>
    </dsp:sp>
    <dsp:sp modelId="{AA40C491-F456-4B0D-BB68-BB10F350B92E}">
      <dsp:nvSpPr>
        <dsp:cNvPr id="0" name=""/>
        <dsp:cNvSpPr/>
      </dsp:nvSpPr>
      <dsp:spPr>
        <a:xfrm rot="5400000">
          <a:off x="4240780" y="-2694758"/>
          <a:ext cx="674391" cy="770341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57150" lvl="1" indent="-57150" algn="l" defTabSz="488950" rtl="0">
            <a:lnSpc>
              <a:spcPct val="90000"/>
            </a:lnSpc>
            <a:spcBef>
              <a:spcPct val="0"/>
            </a:spcBef>
            <a:spcAft>
              <a:spcPct val="15000"/>
            </a:spcAft>
            <a:buChar char="••"/>
          </a:pPr>
          <a:endParaRPr lang="tr-TR" sz="1100" kern="1200" dirty="0"/>
        </a:p>
        <a:p>
          <a:pPr marL="228600" lvl="1" indent="-228600" algn="l" defTabSz="1066800" rtl="0">
            <a:lnSpc>
              <a:spcPct val="90000"/>
            </a:lnSpc>
            <a:spcBef>
              <a:spcPct val="0"/>
            </a:spcBef>
            <a:spcAft>
              <a:spcPct val="15000"/>
            </a:spcAft>
            <a:buChar char="••"/>
          </a:pPr>
          <a:r>
            <a:rPr lang="tr-TR" sz="2400" kern="1200" dirty="0" smtClean="0"/>
            <a:t>Müşteri tatminini hangi faktörler sağlamaktadır?</a:t>
          </a:r>
          <a:endParaRPr lang="tr-TR" sz="2400" kern="1200" dirty="0"/>
        </a:p>
      </dsp:txBody>
      <dsp:txXfrm rot="5400000">
        <a:off x="4240780" y="-2694758"/>
        <a:ext cx="674391" cy="770341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FDB011-A1D6-4BF4-9E25-0463BAEA68E8}">
      <dsp:nvSpPr>
        <dsp:cNvPr id="0" name=""/>
        <dsp:cNvSpPr/>
      </dsp:nvSpPr>
      <dsp:spPr>
        <a:xfrm rot="5400000">
          <a:off x="-160735" y="160735"/>
          <a:ext cx="1071570" cy="75009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tr-TR" sz="2200" kern="1200" dirty="0" smtClean="0"/>
            <a:t>5</a:t>
          </a:r>
          <a:endParaRPr lang="tr-TR" sz="2200" kern="1200" dirty="0"/>
        </a:p>
      </dsp:txBody>
      <dsp:txXfrm rot="5400000">
        <a:off x="-160735" y="160735"/>
        <a:ext cx="1071570" cy="750099"/>
      </dsp:txXfrm>
    </dsp:sp>
    <dsp:sp modelId="{4D17D55C-0980-40B1-8465-9129BD2C24DB}">
      <dsp:nvSpPr>
        <dsp:cNvPr id="0" name=""/>
        <dsp:cNvSpPr/>
      </dsp:nvSpPr>
      <dsp:spPr>
        <a:xfrm rot="5400000">
          <a:off x="4241631" y="-3455640"/>
          <a:ext cx="696520" cy="767958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tr-TR" sz="2600" kern="1200" dirty="0" smtClean="0"/>
            <a:t>Kuruluş içinde hangi problemler tanımlanmıştır?</a:t>
          </a:r>
          <a:endParaRPr lang="tr-TR" sz="2600" kern="1200" dirty="0"/>
        </a:p>
      </dsp:txBody>
      <dsp:txXfrm rot="5400000">
        <a:off x="4241631" y="-3455640"/>
        <a:ext cx="696520" cy="76795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B70D4E-16F4-4EC0-84D0-FC60B1945DAC}">
      <dsp:nvSpPr>
        <dsp:cNvPr id="0" name=""/>
        <dsp:cNvSpPr/>
      </dsp:nvSpPr>
      <dsp:spPr>
        <a:xfrm rot="5400000">
          <a:off x="-151044" y="155617"/>
          <a:ext cx="1006961" cy="704872"/>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tr-TR" sz="2000" kern="1200" dirty="0" smtClean="0"/>
            <a:t>6</a:t>
          </a:r>
          <a:endParaRPr lang="tr-TR" sz="2000" kern="1200" dirty="0"/>
        </a:p>
      </dsp:txBody>
      <dsp:txXfrm rot="5400000">
        <a:off x="-151044" y="155617"/>
        <a:ext cx="1006961" cy="704872"/>
      </dsp:txXfrm>
    </dsp:sp>
    <dsp:sp modelId="{FCD66E8A-651F-4561-BB89-17093433D890}">
      <dsp:nvSpPr>
        <dsp:cNvPr id="0" name=""/>
        <dsp:cNvSpPr/>
      </dsp:nvSpPr>
      <dsp:spPr>
        <a:xfrm rot="5400000">
          <a:off x="3954264" y="-3244817"/>
          <a:ext cx="654524" cy="715330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t>Kuruluşta hangi bölümlerde rakiplerin baskısı hissedilmektedir ?</a:t>
          </a:r>
          <a:endParaRPr lang="tr-TR" sz="2400" kern="1200" dirty="0"/>
        </a:p>
      </dsp:txBody>
      <dsp:txXfrm rot="5400000">
        <a:off x="3954264" y="-3244817"/>
        <a:ext cx="654524" cy="7153307"/>
      </dsp:txXfrm>
    </dsp:sp>
    <dsp:sp modelId="{F594C4F7-099C-42A6-BD3E-6231726581AD}">
      <dsp:nvSpPr>
        <dsp:cNvPr id="0" name=""/>
        <dsp:cNvSpPr/>
      </dsp:nvSpPr>
      <dsp:spPr>
        <a:xfrm rot="5400000">
          <a:off x="-151044" y="1044598"/>
          <a:ext cx="1006961" cy="704872"/>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tr-TR" sz="2000" kern="1200" dirty="0" smtClean="0"/>
            <a:t>7</a:t>
          </a:r>
          <a:endParaRPr lang="tr-TR" sz="2000" kern="1200" dirty="0"/>
        </a:p>
      </dsp:txBody>
      <dsp:txXfrm rot="5400000">
        <a:off x="-151044" y="1044598"/>
        <a:ext cx="1006961" cy="704872"/>
      </dsp:txXfrm>
    </dsp:sp>
    <dsp:sp modelId="{CEB6151A-ACD8-42E5-B559-9EE64D613392}">
      <dsp:nvSpPr>
        <dsp:cNvPr id="0" name=""/>
        <dsp:cNvSpPr/>
      </dsp:nvSpPr>
      <dsp:spPr>
        <a:xfrm rot="5400000">
          <a:off x="3954264" y="-2355836"/>
          <a:ext cx="654524" cy="715330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tr-TR" sz="2400" kern="1200" dirty="0" smtClean="0"/>
            <a:t>Kuruluştaki ana harcamalar nelerdir?</a:t>
          </a:r>
          <a:endParaRPr lang="tr-TR" sz="2400" kern="1200" dirty="0"/>
        </a:p>
      </dsp:txBody>
      <dsp:txXfrm rot="5400000">
        <a:off x="3954264" y="-2355836"/>
        <a:ext cx="654524" cy="7153307"/>
      </dsp:txXfrm>
    </dsp:sp>
    <dsp:sp modelId="{E0B6AD55-4768-4C4E-9F6A-290D697EE460}">
      <dsp:nvSpPr>
        <dsp:cNvPr id="0" name=""/>
        <dsp:cNvSpPr/>
      </dsp:nvSpPr>
      <dsp:spPr>
        <a:xfrm rot="5400000">
          <a:off x="-151044" y="1933579"/>
          <a:ext cx="1006961" cy="704872"/>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tr-TR" sz="2000" kern="1200" dirty="0" smtClean="0"/>
            <a:t>8</a:t>
          </a:r>
          <a:endParaRPr lang="tr-TR" sz="2000" kern="1200" dirty="0"/>
        </a:p>
      </dsp:txBody>
      <dsp:txXfrm rot="5400000">
        <a:off x="-151044" y="1933579"/>
        <a:ext cx="1006961" cy="704872"/>
      </dsp:txXfrm>
    </dsp:sp>
    <dsp:sp modelId="{A3FBC0E5-CE31-4744-8DC8-8E8A52AA910C}">
      <dsp:nvSpPr>
        <dsp:cNvPr id="0" name=""/>
        <dsp:cNvSpPr/>
      </dsp:nvSpPr>
      <dsp:spPr>
        <a:xfrm rot="5400000">
          <a:off x="3954264" y="-1466855"/>
          <a:ext cx="654524" cy="715330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tr-TR" sz="2400" kern="1200" dirty="0" smtClean="0"/>
            <a:t>Hangi fonksiyonlar en yüksek maliyet yüzdesini oluşturmaktadır?</a:t>
          </a:r>
          <a:endParaRPr lang="tr-TR" sz="2400" kern="1200" dirty="0"/>
        </a:p>
      </dsp:txBody>
      <dsp:txXfrm rot="5400000">
        <a:off x="3954264" y="-1466855"/>
        <a:ext cx="654524" cy="7153307"/>
      </dsp:txXfrm>
    </dsp:sp>
    <dsp:sp modelId="{8242CD5D-EE44-4172-9BC8-7B0B4727B2E0}">
      <dsp:nvSpPr>
        <dsp:cNvPr id="0" name=""/>
        <dsp:cNvSpPr/>
      </dsp:nvSpPr>
      <dsp:spPr>
        <a:xfrm rot="5400000">
          <a:off x="-151044" y="2822560"/>
          <a:ext cx="1006961" cy="704872"/>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tr-TR" sz="2000" kern="1200" dirty="0" smtClean="0"/>
            <a:t>9</a:t>
          </a:r>
          <a:endParaRPr lang="tr-TR" sz="2000" kern="1200" dirty="0"/>
        </a:p>
      </dsp:txBody>
      <dsp:txXfrm rot="5400000">
        <a:off x="-151044" y="2822560"/>
        <a:ext cx="1006961" cy="704872"/>
      </dsp:txXfrm>
    </dsp:sp>
    <dsp:sp modelId="{E0D05634-7C0D-43FD-875B-D3DA48E6D38F}">
      <dsp:nvSpPr>
        <dsp:cNvPr id="0" name=""/>
        <dsp:cNvSpPr/>
      </dsp:nvSpPr>
      <dsp:spPr>
        <a:xfrm rot="5400000">
          <a:off x="3954264" y="-577874"/>
          <a:ext cx="654524" cy="715330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tr-TR" sz="2400" kern="1200" dirty="0" smtClean="0"/>
            <a:t>Hangi fonksiyonlar gelişmeye en açık olanlardır?</a:t>
          </a:r>
          <a:endParaRPr lang="tr-TR" sz="2400" kern="1200" dirty="0"/>
        </a:p>
      </dsp:txBody>
      <dsp:txXfrm rot="5400000">
        <a:off x="3954264" y="-577874"/>
        <a:ext cx="654524" cy="7153307"/>
      </dsp:txXfrm>
    </dsp:sp>
    <dsp:sp modelId="{F01BFD77-1FF7-45A6-88D9-FEB504CF9610}">
      <dsp:nvSpPr>
        <dsp:cNvPr id="0" name=""/>
        <dsp:cNvSpPr/>
      </dsp:nvSpPr>
      <dsp:spPr>
        <a:xfrm rot="5400000">
          <a:off x="-151044" y="3711541"/>
          <a:ext cx="1006961" cy="704872"/>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tr-TR" sz="2000" kern="1200" dirty="0" smtClean="0"/>
            <a:t>10</a:t>
          </a:r>
          <a:endParaRPr lang="tr-TR" sz="2000" kern="1200" dirty="0"/>
        </a:p>
      </dsp:txBody>
      <dsp:txXfrm rot="5400000">
        <a:off x="-151044" y="3711541"/>
        <a:ext cx="1006961" cy="704872"/>
      </dsp:txXfrm>
    </dsp:sp>
    <dsp:sp modelId="{D4E77F16-6598-4FDC-8FFA-B509DD5E6931}">
      <dsp:nvSpPr>
        <dsp:cNvPr id="0" name=""/>
        <dsp:cNvSpPr/>
      </dsp:nvSpPr>
      <dsp:spPr>
        <a:xfrm rot="5400000">
          <a:off x="3954264" y="311106"/>
          <a:ext cx="654524" cy="715330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tr-TR" sz="2400" kern="1200" dirty="0" smtClean="0">
              <a:latin typeface="Arial" pitchFamily="34" charset="0"/>
              <a:cs typeface="Arial" pitchFamily="34" charset="0"/>
            </a:rPr>
            <a:t>Kuruluşu pazarda rakiplerinden ayıran en önemli etkiye sahip fonksiyonlar hangileridir?</a:t>
          </a:r>
          <a:endParaRPr lang="tr-TR" sz="2400" kern="1200" dirty="0"/>
        </a:p>
      </dsp:txBody>
      <dsp:txXfrm rot="5400000">
        <a:off x="3954264" y="311106"/>
        <a:ext cx="654524" cy="71533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28.11.2016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microsoft.com/office/2007/relationships/diagramDrawing" Target="../diagrams/drawing1.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Autofit/>
          </a:bodyPr>
          <a:lstStyle/>
          <a:p>
            <a:r>
              <a:rPr lang="tr-TR" sz="9600" dirty="0" smtClean="0">
                <a:latin typeface="Bradley Hand ITC" pitchFamily="66" charset="0"/>
              </a:rPr>
              <a:t>Benchmarking (Kıyaslama) </a:t>
            </a:r>
            <a:endParaRPr lang="tr-TR" sz="9600" dirty="0">
              <a:latin typeface="Bradley Hand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00002" y="1214422"/>
            <a:ext cx="8643998" cy="4524315"/>
          </a:xfrm>
          <a:prstGeom prst="rect">
            <a:avLst/>
          </a:prstGeom>
          <a:noFill/>
        </p:spPr>
        <p:txBody>
          <a:bodyPr wrap="square" rtlCol="0">
            <a:spAutoFit/>
          </a:bodyPr>
          <a:lstStyle/>
          <a:p>
            <a:pPr algn="just">
              <a:lnSpc>
                <a:spcPct val="150000"/>
              </a:lnSpc>
            </a:pPr>
            <a:r>
              <a:rPr lang="tr-TR" sz="2400" dirty="0" smtClean="0">
                <a:cs typeface="Arial" pitchFamily="34" charset="0"/>
              </a:rPr>
              <a:t>Benchmarking’in amaçlarını şu şekilde ifade edebiliriz;</a:t>
            </a:r>
          </a:p>
          <a:p>
            <a:pPr algn="just">
              <a:lnSpc>
                <a:spcPct val="150000"/>
              </a:lnSpc>
              <a:buFont typeface="Wingdings" pitchFamily="2" charset="2"/>
              <a:buChar char="v"/>
            </a:pPr>
            <a:r>
              <a:rPr lang="tr-TR" sz="2400" dirty="0" smtClean="0">
                <a:cs typeface="Arial" pitchFamily="34" charset="0"/>
              </a:rPr>
              <a:t> Organizasyonel performansı artırmak, </a:t>
            </a:r>
          </a:p>
          <a:p>
            <a:pPr algn="just">
              <a:lnSpc>
                <a:spcPct val="150000"/>
              </a:lnSpc>
              <a:buFont typeface="Wingdings" pitchFamily="2" charset="2"/>
              <a:buChar char="v"/>
            </a:pPr>
            <a:r>
              <a:rPr lang="tr-TR" sz="2400" dirty="0" smtClean="0">
                <a:cs typeface="Arial" pitchFamily="34" charset="0"/>
              </a:rPr>
              <a:t> Rekabet edebilme gücünü artırmak, </a:t>
            </a:r>
          </a:p>
          <a:p>
            <a:pPr algn="just">
              <a:lnSpc>
                <a:spcPct val="150000"/>
              </a:lnSpc>
              <a:buFont typeface="Wingdings" pitchFamily="2" charset="2"/>
              <a:buChar char="v"/>
            </a:pPr>
            <a:r>
              <a:rPr lang="tr-TR" sz="2400" dirty="0" smtClean="0">
                <a:cs typeface="Arial" pitchFamily="34" charset="0"/>
              </a:rPr>
              <a:t> Müşteri tatminini artırmak, </a:t>
            </a:r>
          </a:p>
          <a:p>
            <a:pPr algn="just">
              <a:lnSpc>
                <a:spcPct val="150000"/>
              </a:lnSpc>
              <a:buFont typeface="Wingdings" pitchFamily="2" charset="2"/>
              <a:buChar char="v"/>
            </a:pPr>
            <a:r>
              <a:rPr lang="tr-TR" sz="2400" dirty="0" smtClean="0">
                <a:cs typeface="Arial" pitchFamily="34" charset="0"/>
              </a:rPr>
              <a:t> Yeni fikirler edinmek, </a:t>
            </a:r>
          </a:p>
          <a:p>
            <a:pPr algn="just">
              <a:lnSpc>
                <a:spcPct val="150000"/>
              </a:lnSpc>
              <a:buFont typeface="Wingdings" pitchFamily="2" charset="2"/>
              <a:buChar char="v"/>
            </a:pPr>
            <a:r>
              <a:rPr lang="tr-TR" sz="2400" dirty="0" smtClean="0">
                <a:cs typeface="Arial" pitchFamily="34" charset="0"/>
              </a:rPr>
              <a:t> Sürekli gelişmeyi sağlamak, </a:t>
            </a:r>
          </a:p>
          <a:p>
            <a:pPr algn="just">
              <a:lnSpc>
                <a:spcPct val="150000"/>
              </a:lnSpc>
              <a:buFont typeface="Wingdings" pitchFamily="2" charset="2"/>
              <a:buChar char="v"/>
            </a:pPr>
            <a:r>
              <a:rPr lang="tr-TR" sz="2400" dirty="0" smtClean="0">
                <a:cs typeface="Arial" pitchFamily="34" charset="0"/>
              </a:rPr>
              <a:t> İşletmenin amaç ve hedeflerini saptamada yardımcı olmak, </a:t>
            </a:r>
          </a:p>
          <a:p>
            <a:pPr algn="just">
              <a:lnSpc>
                <a:spcPct val="150000"/>
              </a:lnSpc>
              <a:buFont typeface="Wingdings" pitchFamily="2" charset="2"/>
              <a:buChar char="v"/>
            </a:pPr>
            <a:r>
              <a:rPr lang="tr-TR" sz="2400" dirty="0" smtClean="0">
                <a:cs typeface="Arial" pitchFamily="34" charset="0"/>
              </a:rPr>
              <a:t> Rakip olabilecek ya da olmayabilecek işletmeler tanımlamak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71472" y="1142984"/>
            <a:ext cx="8001056" cy="4801314"/>
          </a:xfrm>
          <a:prstGeom prst="rect">
            <a:avLst/>
          </a:prstGeom>
          <a:noFill/>
        </p:spPr>
        <p:txBody>
          <a:bodyPr wrap="square" rtlCol="0">
            <a:spAutoFit/>
          </a:bodyPr>
          <a:lstStyle/>
          <a:p>
            <a:pPr algn="just">
              <a:lnSpc>
                <a:spcPct val="150000"/>
              </a:lnSpc>
              <a:buFont typeface="Wingdings" pitchFamily="2" charset="2"/>
              <a:buChar char="v"/>
            </a:pPr>
            <a:r>
              <a:rPr lang="tr-TR" sz="2400" dirty="0" smtClean="0">
                <a:cs typeface="Arial" pitchFamily="34" charset="0"/>
              </a:rPr>
              <a:t> Sizin süreç ya da uygulamanızı; hedef şirketin “iyi” süreç ya da uygulamalarıyla karşılaştırmak ve farkı belirlemek, </a:t>
            </a:r>
          </a:p>
          <a:p>
            <a:pPr algn="just">
              <a:lnSpc>
                <a:spcPct val="150000"/>
              </a:lnSpc>
              <a:buFont typeface="Wingdings" pitchFamily="2" charset="2"/>
              <a:buChar char="v"/>
            </a:pPr>
            <a:r>
              <a:rPr lang="tr-TR" sz="2400" dirty="0" smtClean="0">
                <a:cs typeface="Arial" pitchFamily="34" charset="0"/>
              </a:rPr>
              <a:t> En yüksek olası standartları belirlemek, </a:t>
            </a:r>
          </a:p>
          <a:p>
            <a:pPr algn="just">
              <a:lnSpc>
                <a:spcPct val="150000"/>
              </a:lnSpc>
              <a:buFont typeface="Wingdings" pitchFamily="2" charset="2"/>
              <a:buChar char="v"/>
            </a:pPr>
            <a:r>
              <a:rPr lang="tr-TR" sz="2400" dirty="0" smtClean="0">
                <a:cs typeface="Arial" pitchFamily="34" charset="0"/>
              </a:rPr>
              <a:t> Kurum kültürünü değiştirmek veya güçlendirmek, </a:t>
            </a:r>
          </a:p>
          <a:p>
            <a:pPr algn="just">
              <a:lnSpc>
                <a:spcPct val="150000"/>
              </a:lnSpc>
              <a:buFont typeface="Wingdings" pitchFamily="2" charset="2"/>
              <a:buChar char="v"/>
            </a:pPr>
            <a:r>
              <a:rPr lang="tr-TR" sz="2400" dirty="0" smtClean="0">
                <a:cs typeface="Arial" pitchFamily="34" charset="0"/>
              </a:rPr>
              <a:t> Kurumun stratejik olarak yönetilmesini sağlamak, </a:t>
            </a:r>
          </a:p>
          <a:p>
            <a:pPr algn="just">
              <a:lnSpc>
                <a:spcPct val="150000"/>
              </a:lnSpc>
              <a:buFont typeface="Wingdings" pitchFamily="2" charset="2"/>
              <a:buChar char="v"/>
            </a:pPr>
            <a:r>
              <a:rPr lang="tr-TR" sz="2400" dirty="0" smtClean="0">
                <a:cs typeface="Arial" pitchFamily="34" charset="0"/>
              </a:rPr>
              <a:t> Maliyetleri düşürmek, </a:t>
            </a:r>
          </a:p>
          <a:p>
            <a:pPr algn="just">
              <a:lnSpc>
                <a:spcPct val="150000"/>
              </a:lnSpc>
              <a:buFont typeface="Wingdings" pitchFamily="2" charset="2"/>
              <a:buChar char="v"/>
            </a:pPr>
            <a:r>
              <a:rPr lang="tr-TR" sz="2400" dirty="0" smtClean="0">
                <a:cs typeface="Arial" pitchFamily="34" charset="0"/>
              </a:rPr>
              <a:t> Çalışanlarda motivasyon sağlamak. </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304800" y="785794"/>
            <a:ext cx="8553480" cy="685800"/>
          </a:xfrm>
          <a:prstGeom prst="rect">
            <a:avLst/>
          </a:prstGeom>
          <a:solidFill>
            <a:schemeClr val="hlink"/>
          </a:solidFill>
          <a:ln w="9525">
            <a:solidFill>
              <a:schemeClr val="bg1"/>
            </a:solidFill>
            <a:miter lim="800000"/>
            <a:headEnd/>
            <a:tailEnd/>
          </a:ln>
          <a:effectLst/>
        </p:spPr>
        <p:txBody>
          <a:bodyPr lIns="92075" tIns="46038" rIns="92075" bIns="46038" anchor="ctr"/>
          <a:lstStyle/>
          <a:p>
            <a:pPr algn="ctr" eaLnBrk="0" hangingPunct="0"/>
            <a:r>
              <a:rPr lang="en-AU" sz="2400" b="1" dirty="0" smtClean="0">
                <a:solidFill>
                  <a:schemeClr val="bg1"/>
                </a:solidFill>
              </a:rPr>
              <a:t>Kurumlar Neden </a:t>
            </a:r>
            <a:r>
              <a:rPr lang="tr-TR" sz="2400" b="1" dirty="0" smtClean="0">
                <a:solidFill>
                  <a:schemeClr val="bg1"/>
                </a:solidFill>
              </a:rPr>
              <a:t>Benchmarking</a:t>
            </a:r>
            <a:r>
              <a:rPr lang="en-AU" sz="2400" b="1" dirty="0" smtClean="0">
                <a:solidFill>
                  <a:schemeClr val="bg1"/>
                </a:solidFill>
              </a:rPr>
              <a:t> Uyguluyor ?</a:t>
            </a:r>
            <a:endParaRPr lang="en-AU" sz="2400" b="1" dirty="0">
              <a:solidFill>
                <a:schemeClr val="bg1"/>
              </a:solidFill>
            </a:endParaRPr>
          </a:p>
        </p:txBody>
      </p:sp>
      <p:grpSp>
        <p:nvGrpSpPr>
          <p:cNvPr id="7" name="Group 21"/>
          <p:cNvGrpSpPr>
            <a:grpSpLocks/>
          </p:cNvGrpSpPr>
          <p:nvPr/>
        </p:nvGrpSpPr>
        <p:grpSpPr bwMode="auto">
          <a:xfrm>
            <a:off x="1643042" y="2357430"/>
            <a:ext cx="1771650" cy="1727200"/>
            <a:chOff x="733" y="2452"/>
            <a:chExt cx="1116" cy="1088"/>
          </a:xfrm>
        </p:grpSpPr>
        <p:sp>
          <p:nvSpPr>
            <p:cNvPr id="8" name="AutoShape 22"/>
            <p:cNvSpPr>
              <a:spLocks noChangeArrowheads="1"/>
            </p:cNvSpPr>
            <p:nvPr/>
          </p:nvSpPr>
          <p:spPr bwMode="auto">
            <a:xfrm>
              <a:off x="768" y="2496"/>
              <a:ext cx="1056" cy="1008"/>
            </a:xfrm>
            <a:prstGeom prst="cube">
              <a:avLst>
                <a:gd name="adj" fmla="val 25000"/>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12700" cap="sq">
              <a:noFill/>
              <a:miter lim="800000"/>
              <a:headEnd type="none" w="sm" len="sm"/>
              <a:tailEnd type="none" w="sm" len="sm"/>
            </a:ln>
            <a:effectLst/>
          </p:spPr>
          <p:txBody>
            <a:bodyPr wrap="none" anchor="ctr"/>
            <a:lstStyle/>
            <a:p>
              <a:endParaRPr lang="tr-TR" dirty="0"/>
            </a:p>
          </p:txBody>
        </p:sp>
        <p:sp>
          <p:nvSpPr>
            <p:cNvPr id="9" name="Oval 23"/>
            <p:cNvSpPr>
              <a:spLocks noChangeArrowheads="1"/>
            </p:cNvSpPr>
            <p:nvPr/>
          </p:nvSpPr>
          <p:spPr bwMode="auto">
            <a:xfrm>
              <a:off x="1008" y="2928"/>
              <a:ext cx="336" cy="384"/>
            </a:xfrm>
            <a:prstGeom prst="ellipse">
              <a:avLst/>
            </a:prstGeom>
            <a:solidFill>
              <a:schemeClr val="tx2"/>
            </a:solidFill>
            <a:ln w="12700" cap="sq">
              <a:solidFill>
                <a:schemeClr val="tx1"/>
              </a:solidFill>
              <a:round/>
              <a:headEnd type="none" w="sm" len="sm"/>
              <a:tailEnd type="none" w="sm" len="sm"/>
            </a:ln>
            <a:effectLst/>
          </p:spPr>
          <p:txBody>
            <a:bodyPr wrap="none" anchor="ctr"/>
            <a:lstStyle/>
            <a:p>
              <a:endParaRPr lang="tr-TR" dirty="0"/>
            </a:p>
          </p:txBody>
        </p:sp>
        <p:sp>
          <p:nvSpPr>
            <p:cNvPr id="10" name="Freeform 24"/>
            <p:cNvSpPr>
              <a:spLocks/>
            </p:cNvSpPr>
            <p:nvPr/>
          </p:nvSpPr>
          <p:spPr bwMode="auto">
            <a:xfrm>
              <a:off x="768" y="2592"/>
              <a:ext cx="865" cy="948"/>
            </a:xfrm>
            <a:custGeom>
              <a:avLst/>
              <a:gdLst/>
              <a:ahLst/>
              <a:cxnLst>
                <a:cxn ang="0">
                  <a:pos x="37" y="72"/>
                </a:cxn>
                <a:cxn ang="0">
                  <a:pos x="73" y="60"/>
                </a:cxn>
                <a:cxn ang="0">
                  <a:pos x="109" y="36"/>
                </a:cxn>
                <a:cxn ang="0">
                  <a:pos x="193" y="48"/>
                </a:cxn>
                <a:cxn ang="0">
                  <a:pos x="313" y="24"/>
                </a:cxn>
                <a:cxn ang="0">
                  <a:pos x="385" y="0"/>
                </a:cxn>
                <a:cxn ang="0">
                  <a:pos x="457" y="24"/>
                </a:cxn>
                <a:cxn ang="0">
                  <a:pos x="553" y="48"/>
                </a:cxn>
                <a:cxn ang="0">
                  <a:pos x="685" y="36"/>
                </a:cxn>
                <a:cxn ang="0">
                  <a:pos x="721" y="24"/>
                </a:cxn>
                <a:cxn ang="0">
                  <a:pos x="829" y="48"/>
                </a:cxn>
                <a:cxn ang="0">
                  <a:pos x="817" y="372"/>
                </a:cxn>
                <a:cxn ang="0">
                  <a:pos x="865" y="480"/>
                </a:cxn>
                <a:cxn ang="0">
                  <a:pos x="829" y="780"/>
                </a:cxn>
                <a:cxn ang="0">
                  <a:pos x="745" y="768"/>
                </a:cxn>
                <a:cxn ang="0">
                  <a:pos x="541" y="816"/>
                </a:cxn>
                <a:cxn ang="0">
                  <a:pos x="421" y="768"/>
                </a:cxn>
                <a:cxn ang="0">
                  <a:pos x="277" y="756"/>
                </a:cxn>
                <a:cxn ang="0">
                  <a:pos x="49" y="804"/>
                </a:cxn>
                <a:cxn ang="0">
                  <a:pos x="37" y="624"/>
                </a:cxn>
                <a:cxn ang="0">
                  <a:pos x="1" y="588"/>
                </a:cxn>
                <a:cxn ang="0">
                  <a:pos x="37" y="288"/>
                </a:cxn>
                <a:cxn ang="0">
                  <a:pos x="25" y="204"/>
                </a:cxn>
                <a:cxn ang="0">
                  <a:pos x="1" y="168"/>
                </a:cxn>
                <a:cxn ang="0">
                  <a:pos x="25" y="84"/>
                </a:cxn>
                <a:cxn ang="0">
                  <a:pos x="37" y="72"/>
                </a:cxn>
              </a:cxnLst>
              <a:rect l="0" t="0" r="r" b="b"/>
              <a:pathLst>
                <a:path w="865" h="816">
                  <a:moveTo>
                    <a:pt x="37" y="72"/>
                  </a:moveTo>
                  <a:cubicBezTo>
                    <a:pt x="49" y="68"/>
                    <a:pt x="62" y="66"/>
                    <a:pt x="73" y="60"/>
                  </a:cubicBezTo>
                  <a:cubicBezTo>
                    <a:pt x="86" y="54"/>
                    <a:pt x="95" y="37"/>
                    <a:pt x="109" y="36"/>
                  </a:cubicBezTo>
                  <a:cubicBezTo>
                    <a:pt x="137" y="33"/>
                    <a:pt x="165" y="44"/>
                    <a:pt x="193" y="48"/>
                  </a:cubicBezTo>
                  <a:cubicBezTo>
                    <a:pt x="233" y="38"/>
                    <a:pt x="273" y="34"/>
                    <a:pt x="313" y="24"/>
                  </a:cubicBezTo>
                  <a:cubicBezTo>
                    <a:pt x="338" y="18"/>
                    <a:pt x="385" y="0"/>
                    <a:pt x="385" y="0"/>
                  </a:cubicBezTo>
                  <a:cubicBezTo>
                    <a:pt x="409" y="8"/>
                    <a:pt x="433" y="16"/>
                    <a:pt x="457" y="24"/>
                  </a:cubicBezTo>
                  <a:cubicBezTo>
                    <a:pt x="488" y="34"/>
                    <a:pt x="553" y="48"/>
                    <a:pt x="553" y="48"/>
                  </a:cubicBezTo>
                  <a:cubicBezTo>
                    <a:pt x="597" y="44"/>
                    <a:pt x="641" y="42"/>
                    <a:pt x="685" y="36"/>
                  </a:cubicBezTo>
                  <a:cubicBezTo>
                    <a:pt x="698" y="34"/>
                    <a:pt x="708" y="24"/>
                    <a:pt x="721" y="24"/>
                  </a:cubicBezTo>
                  <a:cubicBezTo>
                    <a:pt x="758" y="24"/>
                    <a:pt x="793" y="42"/>
                    <a:pt x="829" y="48"/>
                  </a:cubicBezTo>
                  <a:cubicBezTo>
                    <a:pt x="864" y="154"/>
                    <a:pt x="853" y="265"/>
                    <a:pt x="817" y="372"/>
                  </a:cubicBezTo>
                  <a:cubicBezTo>
                    <a:pt x="846" y="458"/>
                    <a:pt x="827" y="423"/>
                    <a:pt x="865" y="480"/>
                  </a:cubicBezTo>
                  <a:cubicBezTo>
                    <a:pt x="857" y="612"/>
                    <a:pt x="848" y="666"/>
                    <a:pt x="829" y="780"/>
                  </a:cubicBezTo>
                  <a:cubicBezTo>
                    <a:pt x="801" y="776"/>
                    <a:pt x="773" y="768"/>
                    <a:pt x="745" y="768"/>
                  </a:cubicBezTo>
                  <a:cubicBezTo>
                    <a:pt x="703" y="768"/>
                    <a:pt x="581" y="803"/>
                    <a:pt x="541" y="816"/>
                  </a:cubicBezTo>
                  <a:cubicBezTo>
                    <a:pt x="498" y="805"/>
                    <a:pt x="464" y="774"/>
                    <a:pt x="421" y="768"/>
                  </a:cubicBezTo>
                  <a:cubicBezTo>
                    <a:pt x="373" y="762"/>
                    <a:pt x="325" y="760"/>
                    <a:pt x="277" y="756"/>
                  </a:cubicBezTo>
                  <a:cubicBezTo>
                    <a:pt x="200" y="775"/>
                    <a:pt x="128" y="793"/>
                    <a:pt x="49" y="804"/>
                  </a:cubicBezTo>
                  <a:cubicBezTo>
                    <a:pt x="28" y="741"/>
                    <a:pt x="66" y="688"/>
                    <a:pt x="37" y="624"/>
                  </a:cubicBezTo>
                  <a:cubicBezTo>
                    <a:pt x="30" y="608"/>
                    <a:pt x="13" y="600"/>
                    <a:pt x="1" y="588"/>
                  </a:cubicBezTo>
                  <a:cubicBezTo>
                    <a:pt x="30" y="471"/>
                    <a:pt x="28" y="446"/>
                    <a:pt x="37" y="288"/>
                  </a:cubicBezTo>
                  <a:cubicBezTo>
                    <a:pt x="33" y="260"/>
                    <a:pt x="33" y="231"/>
                    <a:pt x="25" y="204"/>
                  </a:cubicBezTo>
                  <a:cubicBezTo>
                    <a:pt x="21" y="190"/>
                    <a:pt x="3" y="182"/>
                    <a:pt x="1" y="168"/>
                  </a:cubicBezTo>
                  <a:cubicBezTo>
                    <a:pt x="0" y="162"/>
                    <a:pt x="20" y="94"/>
                    <a:pt x="25" y="84"/>
                  </a:cubicBezTo>
                  <a:cubicBezTo>
                    <a:pt x="38" y="58"/>
                    <a:pt x="62" y="23"/>
                    <a:pt x="37" y="72"/>
                  </a:cubicBezTo>
                  <a:close/>
                </a:path>
              </a:pathLst>
            </a:custGeom>
            <a:solidFill>
              <a:srgbClr val="C0C0C0"/>
            </a:solidFill>
            <a:ln w="12700" cap="sq" cmpd="sng">
              <a:solidFill>
                <a:schemeClr val="tx1"/>
              </a:solidFill>
              <a:prstDash val="solid"/>
              <a:round/>
              <a:headEnd type="none" w="sm" len="sm"/>
              <a:tailEnd type="none" w="sm" len="sm"/>
            </a:ln>
            <a:effectLst/>
          </p:spPr>
          <p:txBody>
            <a:bodyPr wrap="none" anchor="ctr"/>
            <a:lstStyle/>
            <a:p>
              <a:endParaRPr lang="tr-TR" dirty="0"/>
            </a:p>
          </p:txBody>
        </p:sp>
        <p:sp>
          <p:nvSpPr>
            <p:cNvPr id="11" name="Freeform 25"/>
            <p:cNvSpPr>
              <a:spLocks/>
            </p:cNvSpPr>
            <p:nvPr/>
          </p:nvSpPr>
          <p:spPr bwMode="auto">
            <a:xfrm>
              <a:off x="888" y="2484"/>
              <a:ext cx="936" cy="1044"/>
            </a:xfrm>
            <a:custGeom>
              <a:avLst/>
              <a:gdLst/>
              <a:ahLst/>
              <a:cxnLst>
                <a:cxn ang="0">
                  <a:pos x="0" y="132"/>
                </a:cxn>
                <a:cxn ang="0">
                  <a:pos x="72" y="84"/>
                </a:cxn>
                <a:cxn ang="0">
                  <a:pos x="96" y="12"/>
                </a:cxn>
                <a:cxn ang="0">
                  <a:pos x="168" y="36"/>
                </a:cxn>
                <a:cxn ang="0">
                  <a:pos x="240" y="12"/>
                </a:cxn>
                <a:cxn ang="0">
                  <a:pos x="480" y="0"/>
                </a:cxn>
                <a:cxn ang="0">
                  <a:pos x="888" y="36"/>
                </a:cxn>
                <a:cxn ang="0">
                  <a:pos x="912" y="180"/>
                </a:cxn>
                <a:cxn ang="0">
                  <a:pos x="936" y="252"/>
                </a:cxn>
                <a:cxn ang="0">
                  <a:pos x="924" y="408"/>
                </a:cxn>
                <a:cxn ang="0">
                  <a:pos x="912" y="648"/>
                </a:cxn>
                <a:cxn ang="0">
                  <a:pos x="888" y="684"/>
                </a:cxn>
                <a:cxn ang="0">
                  <a:pos x="912" y="756"/>
                </a:cxn>
                <a:cxn ang="0">
                  <a:pos x="900" y="816"/>
                </a:cxn>
                <a:cxn ang="0">
                  <a:pos x="864" y="828"/>
                </a:cxn>
                <a:cxn ang="0">
                  <a:pos x="840" y="864"/>
                </a:cxn>
                <a:cxn ang="0">
                  <a:pos x="768" y="924"/>
                </a:cxn>
                <a:cxn ang="0">
                  <a:pos x="756" y="960"/>
                </a:cxn>
                <a:cxn ang="0">
                  <a:pos x="720" y="1044"/>
                </a:cxn>
              </a:cxnLst>
              <a:rect l="0" t="0" r="r" b="b"/>
              <a:pathLst>
                <a:path w="936" h="1044">
                  <a:moveTo>
                    <a:pt x="0" y="132"/>
                  </a:moveTo>
                  <a:cubicBezTo>
                    <a:pt x="34" y="121"/>
                    <a:pt x="52" y="121"/>
                    <a:pt x="72" y="84"/>
                  </a:cubicBezTo>
                  <a:cubicBezTo>
                    <a:pt x="84" y="62"/>
                    <a:pt x="96" y="12"/>
                    <a:pt x="96" y="12"/>
                  </a:cubicBezTo>
                  <a:cubicBezTo>
                    <a:pt x="120" y="20"/>
                    <a:pt x="144" y="44"/>
                    <a:pt x="168" y="36"/>
                  </a:cubicBezTo>
                  <a:cubicBezTo>
                    <a:pt x="192" y="28"/>
                    <a:pt x="240" y="12"/>
                    <a:pt x="240" y="12"/>
                  </a:cubicBezTo>
                  <a:cubicBezTo>
                    <a:pt x="324" y="24"/>
                    <a:pt x="398" y="27"/>
                    <a:pt x="480" y="0"/>
                  </a:cubicBezTo>
                  <a:cubicBezTo>
                    <a:pt x="614" y="27"/>
                    <a:pt x="888" y="36"/>
                    <a:pt x="888" y="36"/>
                  </a:cubicBezTo>
                  <a:cubicBezTo>
                    <a:pt x="930" y="99"/>
                    <a:pt x="890" y="100"/>
                    <a:pt x="912" y="180"/>
                  </a:cubicBezTo>
                  <a:cubicBezTo>
                    <a:pt x="919" y="204"/>
                    <a:pt x="936" y="252"/>
                    <a:pt x="936" y="252"/>
                  </a:cubicBezTo>
                  <a:cubicBezTo>
                    <a:pt x="917" y="328"/>
                    <a:pt x="910" y="323"/>
                    <a:pt x="924" y="408"/>
                  </a:cubicBezTo>
                  <a:cubicBezTo>
                    <a:pt x="920" y="488"/>
                    <a:pt x="922" y="569"/>
                    <a:pt x="912" y="648"/>
                  </a:cubicBezTo>
                  <a:cubicBezTo>
                    <a:pt x="910" y="662"/>
                    <a:pt x="888" y="670"/>
                    <a:pt x="888" y="684"/>
                  </a:cubicBezTo>
                  <a:cubicBezTo>
                    <a:pt x="888" y="709"/>
                    <a:pt x="912" y="756"/>
                    <a:pt x="912" y="756"/>
                  </a:cubicBezTo>
                  <a:cubicBezTo>
                    <a:pt x="908" y="776"/>
                    <a:pt x="911" y="799"/>
                    <a:pt x="900" y="816"/>
                  </a:cubicBezTo>
                  <a:cubicBezTo>
                    <a:pt x="893" y="827"/>
                    <a:pt x="874" y="820"/>
                    <a:pt x="864" y="828"/>
                  </a:cubicBezTo>
                  <a:cubicBezTo>
                    <a:pt x="853" y="837"/>
                    <a:pt x="850" y="854"/>
                    <a:pt x="840" y="864"/>
                  </a:cubicBezTo>
                  <a:cubicBezTo>
                    <a:pt x="818" y="886"/>
                    <a:pt x="790" y="902"/>
                    <a:pt x="768" y="924"/>
                  </a:cubicBezTo>
                  <a:cubicBezTo>
                    <a:pt x="764" y="936"/>
                    <a:pt x="764" y="950"/>
                    <a:pt x="756" y="960"/>
                  </a:cubicBezTo>
                  <a:cubicBezTo>
                    <a:pt x="727" y="997"/>
                    <a:pt x="688" y="979"/>
                    <a:pt x="720" y="1044"/>
                  </a:cubicBezTo>
                </a:path>
              </a:pathLst>
            </a:custGeom>
            <a:noFill/>
            <a:ln w="19050" cap="sq" cmpd="sng">
              <a:solidFill>
                <a:schemeClr val="tx1"/>
              </a:solidFill>
              <a:prstDash val="solid"/>
              <a:round/>
              <a:headEnd type="none" w="sm" len="sm"/>
              <a:tailEnd type="none" w="sm" len="sm"/>
            </a:ln>
            <a:effectLst/>
          </p:spPr>
          <p:txBody>
            <a:bodyPr wrap="none" anchor="ctr"/>
            <a:lstStyle/>
            <a:p>
              <a:endParaRPr lang="tr-TR" dirty="0"/>
            </a:p>
          </p:txBody>
        </p:sp>
        <p:sp>
          <p:nvSpPr>
            <p:cNvPr id="12" name="Freeform 26"/>
            <p:cNvSpPr>
              <a:spLocks/>
            </p:cNvSpPr>
            <p:nvPr/>
          </p:nvSpPr>
          <p:spPr bwMode="auto">
            <a:xfrm>
              <a:off x="1597" y="2508"/>
              <a:ext cx="191" cy="204"/>
            </a:xfrm>
            <a:custGeom>
              <a:avLst/>
              <a:gdLst/>
              <a:ahLst/>
              <a:cxnLst>
                <a:cxn ang="0">
                  <a:pos x="191" y="0"/>
                </a:cxn>
                <a:cxn ang="0">
                  <a:pos x="167" y="36"/>
                </a:cxn>
                <a:cxn ang="0">
                  <a:pos x="155" y="72"/>
                </a:cxn>
                <a:cxn ang="0">
                  <a:pos x="83" y="84"/>
                </a:cxn>
                <a:cxn ang="0">
                  <a:pos x="47" y="156"/>
                </a:cxn>
                <a:cxn ang="0">
                  <a:pos x="11" y="204"/>
                </a:cxn>
              </a:cxnLst>
              <a:rect l="0" t="0" r="r" b="b"/>
              <a:pathLst>
                <a:path w="191" h="204">
                  <a:moveTo>
                    <a:pt x="191" y="0"/>
                  </a:moveTo>
                  <a:cubicBezTo>
                    <a:pt x="183" y="12"/>
                    <a:pt x="173" y="23"/>
                    <a:pt x="167" y="36"/>
                  </a:cubicBezTo>
                  <a:cubicBezTo>
                    <a:pt x="161" y="47"/>
                    <a:pt x="166" y="66"/>
                    <a:pt x="155" y="72"/>
                  </a:cubicBezTo>
                  <a:cubicBezTo>
                    <a:pt x="134" y="84"/>
                    <a:pt x="107" y="80"/>
                    <a:pt x="83" y="84"/>
                  </a:cubicBezTo>
                  <a:cubicBezTo>
                    <a:pt x="75" y="108"/>
                    <a:pt x="68" y="139"/>
                    <a:pt x="47" y="156"/>
                  </a:cubicBezTo>
                  <a:cubicBezTo>
                    <a:pt x="0" y="194"/>
                    <a:pt x="11" y="134"/>
                    <a:pt x="11" y="204"/>
                  </a:cubicBezTo>
                </a:path>
              </a:pathLst>
            </a:custGeom>
            <a:noFill/>
            <a:ln w="12700" cap="sq" cmpd="sng">
              <a:solidFill>
                <a:schemeClr val="tx1"/>
              </a:solidFill>
              <a:prstDash val="solid"/>
              <a:round/>
              <a:headEnd type="none" w="sm" len="sm"/>
              <a:tailEnd type="none" w="sm" len="sm"/>
            </a:ln>
            <a:effectLst/>
          </p:spPr>
          <p:txBody>
            <a:bodyPr wrap="none" anchor="ctr"/>
            <a:lstStyle/>
            <a:p>
              <a:endParaRPr lang="tr-TR" dirty="0"/>
            </a:p>
          </p:txBody>
        </p:sp>
        <p:sp>
          <p:nvSpPr>
            <p:cNvPr id="13" name="Freeform 27"/>
            <p:cNvSpPr>
              <a:spLocks/>
            </p:cNvSpPr>
            <p:nvPr/>
          </p:nvSpPr>
          <p:spPr bwMode="auto">
            <a:xfrm>
              <a:off x="1004" y="2452"/>
              <a:ext cx="845" cy="276"/>
            </a:xfrm>
            <a:custGeom>
              <a:avLst/>
              <a:gdLst/>
              <a:ahLst/>
              <a:cxnLst>
                <a:cxn ang="0">
                  <a:pos x="0" y="56"/>
                </a:cxn>
                <a:cxn ang="0">
                  <a:pos x="80" y="48"/>
                </a:cxn>
                <a:cxn ang="0">
                  <a:pos x="104" y="40"/>
                </a:cxn>
                <a:cxn ang="0">
                  <a:pos x="116" y="36"/>
                </a:cxn>
                <a:cxn ang="0">
                  <a:pos x="168" y="48"/>
                </a:cxn>
                <a:cxn ang="0">
                  <a:pos x="284" y="36"/>
                </a:cxn>
                <a:cxn ang="0">
                  <a:pos x="776" y="60"/>
                </a:cxn>
                <a:cxn ang="0">
                  <a:pos x="800" y="124"/>
                </a:cxn>
                <a:cxn ang="0">
                  <a:pos x="816" y="228"/>
                </a:cxn>
                <a:cxn ang="0">
                  <a:pos x="820" y="252"/>
                </a:cxn>
                <a:cxn ang="0">
                  <a:pos x="828" y="276"/>
                </a:cxn>
                <a:cxn ang="0">
                  <a:pos x="844" y="136"/>
                </a:cxn>
                <a:cxn ang="0">
                  <a:pos x="840" y="36"/>
                </a:cxn>
                <a:cxn ang="0">
                  <a:pos x="828" y="32"/>
                </a:cxn>
                <a:cxn ang="0">
                  <a:pos x="796" y="20"/>
                </a:cxn>
                <a:cxn ang="0">
                  <a:pos x="652" y="4"/>
                </a:cxn>
                <a:cxn ang="0">
                  <a:pos x="604" y="0"/>
                </a:cxn>
                <a:cxn ang="0">
                  <a:pos x="104" y="12"/>
                </a:cxn>
                <a:cxn ang="0">
                  <a:pos x="0" y="56"/>
                </a:cxn>
              </a:cxnLst>
              <a:rect l="0" t="0" r="r" b="b"/>
              <a:pathLst>
                <a:path w="845" h="276">
                  <a:moveTo>
                    <a:pt x="0" y="56"/>
                  </a:moveTo>
                  <a:cubicBezTo>
                    <a:pt x="30" y="76"/>
                    <a:pt x="51" y="61"/>
                    <a:pt x="80" y="48"/>
                  </a:cubicBezTo>
                  <a:cubicBezTo>
                    <a:pt x="88" y="45"/>
                    <a:pt x="96" y="43"/>
                    <a:pt x="104" y="40"/>
                  </a:cubicBezTo>
                  <a:cubicBezTo>
                    <a:pt x="108" y="39"/>
                    <a:pt x="116" y="36"/>
                    <a:pt x="116" y="36"/>
                  </a:cubicBezTo>
                  <a:cubicBezTo>
                    <a:pt x="133" y="40"/>
                    <a:pt x="151" y="44"/>
                    <a:pt x="168" y="48"/>
                  </a:cubicBezTo>
                  <a:cubicBezTo>
                    <a:pt x="209" y="46"/>
                    <a:pt x="245" y="44"/>
                    <a:pt x="284" y="36"/>
                  </a:cubicBezTo>
                  <a:cubicBezTo>
                    <a:pt x="448" y="45"/>
                    <a:pt x="612" y="55"/>
                    <a:pt x="776" y="60"/>
                  </a:cubicBezTo>
                  <a:cubicBezTo>
                    <a:pt x="789" y="80"/>
                    <a:pt x="793" y="102"/>
                    <a:pt x="800" y="124"/>
                  </a:cubicBezTo>
                  <a:cubicBezTo>
                    <a:pt x="792" y="164"/>
                    <a:pt x="792" y="193"/>
                    <a:pt x="816" y="228"/>
                  </a:cubicBezTo>
                  <a:cubicBezTo>
                    <a:pt x="817" y="236"/>
                    <a:pt x="818" y="244"/>
                    <a:pt x="820" y="252"/>
                  </a:cubicBezTo>
                  <a:cubicBezTo>
                    <a:pt x="822" y="260"/>
                    <a:pt x="828" y="276"/>
                    <a:pt x="828" y="276"/>
                  </a:cubicBezTo>
                  <a:cubicBezTo>
                    <a:pt x="842" y="233"/>
                    <a:pt x="841" y="181"/>
                    <a:pt x="844" y="136"/>
                  </a:cubicBezTo>
                  <a:cubicBezTo>
                    <a:pt x="843" y="103"/>
                    <a:pt x="845" y="69"/>
                    <a:pt x="840" y="36"/>
                  </a:cubicBezTo>
                  <a:cubicBezTo>
                    <a:pt x="839" y="32"/>
                    <a:pt x="832" y="33"/>
                    <a:pt x="828" y="32"/>
                  </a:cubicBezTo>
                  <a:cubicBezTo>
                    <a:pt x="817" y="28"/>
                    <a:pt x="807" y="24"/>
                    <a:pt x="796" y="20"/>
                  </a:cubicBezTo>
                  <a:cubicBezTo>
                    <a:pt x="749" y="3"/>
                    <a:pt x="703" y="7"/>
                    <a:pt x="652" y="4"/>
                  </a:cubicBezTo>
                  <a:cubicBezTo>
                    <a:pt x="636" y="3"/>
                    <a:pt x="620" y="1"/>
                    <a:pt x="604" y="0"/>
                  </a:cubicBezTo>
                  <a:cubicBezTo>
                    <a:pt x="433" y="2"/>
                    <a:pt x="272" y="3"/>
                    <a:pt x="104" y="12"/>
                  </a:cubicBezTo>
                  <a:cubicBezTo>
                    <a:pt x="58" y="20"/>
                    <a:pt x="38" y="31"/>
                    <a:pt x="0" y="56"/>
                  </a:cubicBezTo>
                  <a:close/>
                </a:path>
              </a:pathLst>
            </a:custGeom>
            <a:solidFill>
              <a:srgbClr val="0000FF"/>
            </a:solidFill>
            <a:ln w="12700" cap="sq" cmpd="sng">
              <a:noFill/>
              <a:prstDash val="solid"/>
              <a:round/>
              <a:headEnd type="none" w="sm" len="sm"/>
              <a:tailEnd type="none" w="sm" len="sm"/>
            </a:ln>
            <a:effectLst/>
          </p:spPr>
          <p:txBody>
            <a:bodyPr wrap="none" anchor="ctr"/>
            <a:lstStyle/>
            <a:p>
              <a:endParaRPr lang="tr-TR" dirty="0"/>
            </a:p>
          </p:txBody>
        </p:sp>
        <p:sp>
          <p:nvSpPr>
            <p:cNvPr id="14" name="Freeform 28"/>
            <p:cNvSpPr>
              <a:spLocks/>
            </p:cNvSpPr>
            <p:nvPr/>
          </p:nvSpPr>
          <p:spPr bwMode="auto">
            <a:xfrm>
              <a:off x="1776" y="2771"/>
              <a:ext cx="53" cy="517"/>
            </a:xfrm>
            <a:custGeom>
              <a:avLst/>
              <a:gdLst/>
              <a:ahLst/>
              <a:cxnLst>
                <a:cxn ang="0">
                  <a:pos x="48" y="5"/>
                </a:cxn>
                <a:cxn ang="0">
                  <a:pos x="44" y="161"/>
                </a:cxn>
                <a:cxn ang="0">
                  <a:pos x="24" y="377"/>
                </a:cxn>
                <a:cxn ang="0">
                  <a:pos x="8" y="413"/>
                </a:cxn>
                <a:cxn ang="0">
                  <a:pos x="24" y="481"/>
                </a:cxn>
                <a:cxn ang="0">
                  <a:pos x="40" y="517"/>
                </a:cxn>
                <a:cxn ang="0">
                  <a:pos x="44" y="505"/>
                </a:cxn>
                <a:cxn ang="0">
                  <a:pos x="52" y="489"/>
                </a:cxn>
                <a:cxn ang="0">
                  <a:pos x="48" y="25"/>
                </a:cxn>
                <a:cxn ang="0">
                  <a:pos x="48" y="5"/>
                </a:cxn>
              </a:cxnLst>
              <a:rect l="0" t="0" r="r" b="b"/>
              <a:pathLst>
                <a:path w="53" h="517">
                  <a:moveTo>
                    <a:pt x="48" y="5"/>
                  </a:moveTo>
                  <a:cubicBezTo>
                    <a:pt x="0" y="37"/>
                    <a:pt x="36" y="111"/>
                    <a:pt x="44" y="161"/>
                  </a:cubicBezTo>
                  <a:cubicBezTo>
                    <a:pt x="37" y="233"/>
                    <a:pt x="37" y="306"/>
                    <a:pt x="24" y="377"/>
                  </a:cubicBezTo>
                  <a:cubicBezTo>
                    <a:pt x="22" y="390"/>
                    <a:pt x="12" y="400"/>
                    <a:pt x="8" y="413"/>
                  </a:cubicBezTo>
                  <a:cubicBezTo>
                    <a:pt x="12" y="438"/>
                    <a:pt x="16" y="457"/>
                    <a:pt x="24" y="481"/>
                  </a:cubicBezTo>
                  <a:cubicBezTo>
                    <a:pt x="28" y="493"/>
                    <a:pt x="40" y="517"/>
                    <a:pt x="40" y="517"/>
                  </a:cubicBezTo>
                  <a:cubicBezTo>
                    <a:pt x="41" y="513"/>
                    <a:pt x="42" y="509"/>
                    <a:pt x="44" y="505"/>
                  </a:cubicBezTo>
                  <a:cubicBezTo>
                    <a:pt x="46" y="500"/>
                    <a:pt x="52" y="495"/>
                    <a:pt x="52" y="489"/>
                  </a:cubicBezTo>
                  <a:cubicBezTo>
                    <a:pt x="53" y="334"/>
                    <a:pt x="52" y="180"/>
                    <a:pt x="48" y="25"/>
                  </a:cubicBezTo>
                  <a:cubicBezTo>
                    <a:pt x="47" y="0"/>
                    <a:pt x="29" y="24"/>
                    <a:pt x="48" y="5"/>
                  </a:cubicBezTo>
                  <a:close/>
                </a:path>
              </a:pathLst>
            </a:custGeom>
            <a:solidFill>
              <a:srgbClr val="0000FF"/>
            </a:solidFill>
            <a:ln w="12700" cap="sq" cmpd="sng">
              <a:noFill/>
              <a:prstDash val="solid"/>
              <a:round/>
              <a:headEnd type="none" w="sm" len="sm"/>
              <a:tailEnd type="none" w="sm" len="sm"/>
            </a:ln>
            <a:effectLst/>
          </p:spPr>
          <p:txBody>
            <a:bodyPr wrap="none" anchor="ctr"/>
            <a:lstStyle/>
            <a:p>
              <a:endParaRPr lang="tr-TR" dirty="0"/>
            </a:p>
          </p:txBody>
        </p:sp>
        <p:sp>
          <p:nvSpPr>
            <p:cNvPr id="15" name="Freeform 29"/>
            <p:cNvSpPr>
              <a:spLocks/>
            </p:cNvSpPr>
            <p:nvPr/>
          </p:nvSpPr>
          <p:spPr bwMode="auto">
            <a:xfrm>
              <a:off x="733" y="2808"/>
              <a:ext cx="72" cy="728"/>
            </a:xfrm>
            <a:custGeom>
              <a:avLst/>
              <a:gdLst/>
              <a:ahLst/>
              <a:cxnLst>
                <a:cxn ang="0">
                  <a:pos x="27" y="0"/>
                </a:cxn>
                <a:cxn ang="0">
                  <a:pos x="63" y="72"/>
                </a:cxn>
                <a:cxn ang="0">
                  <a:pos x="51" y="296"/>
                </a:cxn>
                <a:cxn ang="0">
                  <a:pos x="39" y="364"/>
                </a:cxn>
                <a:cxn ang="0">
                  <a:pos x="35" y="432"/>
                </a:cxn>
                <a:cxn ang="0">
                  <a:pos x="23" y="468"/>
                </a:cxn>
                <a:cxn ang="0">
                  <a:pos x="67" y="552"/>
                </a:cxn>
                <a:cxn ang="0">
                  <a:pos x="63" y="684"/>
                </a:cxn>
                <a:cxn ang="0">
                  <a:pos x="47" y="728"/>
                </a:cxn>
                <a:cxn ang="0">
                  <a:pos x="23" y="584"/>
                </a:cxn>
                <a:cxn ang="0">
                  <a:pos x="7" y="380"/>
                </a:cxn>
                <a:cxn ang="0">
                  <a:pos x="27" y="248"/>
                </a:cxn>
                <a:cxn ang="0">
                  <a:pos x="19" y="40"/>
                </a:cxn>
                <a:cxn ang="0">
                  <a:pos x="27" y="0"/>
                </a:cxn>
              </a:cxnLst>
              <a:rect l="0" t="0" r="r" b="b"/>
              <a:pathLst>
                <a:path w="72" h="728">
                  <a:moveTo>
                    <a:pt x="27" y="0"/>
                  </a:moveTo>
                  <a:cubicBezTo>
                    <a:pt x="42" y="23"/>
                    <a:pt x="48" y="49"/>
                    <a:pt x="63" y="72"/>
                  </a:cubicBezTo>
                  <a:cubicBezTo>
                    <a:pt x="58" y="146"/>
                    <a:pt x="69" y="225"/>
                    <a:pt x="51" y="296"/>
                  </a:cubicBezTo>
                  <a:cubicBezTo>
                    <a:pt x="48" y="322"/>
                    <a:pt x="47" y="340"/>
                    <a:pt x="39" y="364"/>
                  </a:cubicBezTo>
                  <a:cubicBezTo>
                    <a:pt x="38" y="387"/>
                    <a:pt x="38" y="409"/>
                    <a:pt x="35" y="432"/>
                  </a:cubicBezTo>
                  <a:cubicBezTo>
                    <a:pt x="33" y="445"/>
                    <a:pt x="23" y="468"/>
                    <a:pt x="23" y="468"/>
                  </a:cubicBezTo>
                  <a:cubicBezTo>
                    <a:pt x="33" y="498"/>
                    <a:pt x="57" y="522"/>
                    <a:pt x="67" y="552"/>
                  </a:cubicBezTo>
                  <a:cubicBezTo>
                    <a:pt x="72" y="597"/>
                    <a:pt x="67" y="639"/>
                    <a:pt x="63" y="684"/>
                  </a:cubicBezTo>
                  <a:cubicBezTo>
                    <a:pt x="60" y="724"/>
                    <a:pt x="69" y="714"/>
                    <a:pt x="47" y="728"/>
                  </a:cubicBezTo>
                  <a:cubicBezTo>
                    <a:pt x="0" y="712"/>
                    <a:pt x="31" y="629"/>
                    <a:pt x="23" y="584"/>
                  </a:cubicBezTo>
                  <a:cubicBezTo>
                    <a:pt x="20" y="515"/>
                    <a:pt x="17" y="448"/>
                    <a:pt x="7" y="380"/>
                  </a:cubicBezTo>
                  <a:cubicBezTo>
                    <a:pt x="10" y="332"/>
                    <a:pt x="12" y="292"/>
                    <a:pt x="27" y="248"/>
                  </a:cubicBezTo>
                  <a:cubicBezTo>
                    <a:pt x="30" y="164"/>
                    <a:pt x="32" y="115"/>
                    <a:pt x="19" y="40"/>
                  </a:cubicBezTo>
                  <a:cubicBezTo>
                    <a:pt x="25" y="22"/>
                    <a:pt x="32" y="20"/>
                    <a:pt x="27" y="0"/>
                  </a:cubicBezTo>
                  <a:close/>
                </a:path>
              </a:pathLst>
            </a:custGeom>
            <a:solidFill>
              <a:srgbClr val="0000FF"/>
            </a:solidFill>
            <a:ln w="12700" cap="sq" cmpd="sng">
              <a:noFill/>
              <a:prstDash val="solid"/>
              <a:round/>
              <a:headEnd type="none" w="sm" len="sm"/>
              <a:tailEnd type="none" w="sm" len="sm"/>
            </a:ln>
            <a:effectLst/>
          </p:spPr>
          <p:txBody>
            <a:bodyPr wrap="none" anchor="ctr"/>
            <a:lstStyle/>
            <a:p>
              <a:endParaRPr lang="tr-TR" dirty="0"/>
            </a:p>
          </p:txBody>
        </p:sp>
        <p:sp>
          <p:nvSpPr>
            <p:cNvPr id="16" name="Oval 30"/>
            <p:cNvSpPr>
              <a:spLocks noChangeArrowheads="1"/>
            </p:cNvSpPr>
            <p:nvPr/>
          </p:nvSpPr>
          <p:spPr bwMode="auto">
            <a:xfrm>
              <a:off x="1008" y="2880"/>
              <a:ext cx="336" cy="336"/>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tr-TR" dirty="0"/>
            </a:p>
          </p:txBody>
        </p:sp>
      </p:grpSp>
      <p:sp>
        <p:nvSpPr>
          <p:cNvPr id="17" name="AutoShape 31"/>
          <p:cNvSpPr>
            <a:spLocks noChangeArrowheads="1"/>
          </p:cNvSpPr>
          <p:nvPr/>
        </p:nvSpPr>
        <p:spPr bwMode="auto">
          <a:xfrm>
            <a:off x="3714744" y="2571744"/>
            <a:ext cx="1371600" cy="1219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80"/>
          </a:solidFill>
          <a:ln w="12700" cap="sq">
            <a:solidFill>
              <a:schemeClr val="tx1"/>
            </a:solidFill>
            <a:miter lim="800000"/>
            <a:headEnd type="none" w="sm" len="sm"/>
            <a:tailEnd type="none" w="sm" len="sm"/>
          </a:ln>
          <a:effectLst>
            <a:outerShdw dist="107763" dir="2700000" algn="ctr" rotWithShape="0">
              <a:schemeClr val="tx1"/>
            </a:outerShdw>
          </a:effectLst>
        </p:spPr>
        <p:txBody>
          <a:bodyPr wrap="none" anchor="ctr"/>
          <a:lstStyle/>
          <a:p>
            <a:pPr algn="ctr" eaLnBrk="0" hangingPunct="0"/>
            <a:endParaRPr lang="tr-TR" sz="3200" b="1" dirty="0">
              <a:solidFill>
                <a:srgbClr val="FFFF00"/>
              </a:solidFill>
              <a:latin typeface="Arial" charset="0"/>
            </a:endParaRPr>
          </a:p>
        </p:txBody>
      </p:sp>
      <p:grpSp>
        <p:nvGrpSpPr>
          <p:cNvPr id="18" name="Group 4"/>
          <p:cNvGrpSpPr>
            <a:grpSpLocks/>
          </p:cNvGrpSpPr>
          <p:nvPr/>
        </p:nvGrpSpPr>
        <p:grpSpPr bwMode="auto">
          <a:xfrm>
            <a:off x="5572132" y="2357430"/>
            <a:ext cx="1697038" cy="1693862"/>
            <a:chOff x="3546" y="2435"/>
            <a:chExt cx="1069" cy="1067"/>
          </a:xfrm>
        </p:grpSpPr>
        <p:sp>
          <p:nvSpPr>
            <p:cNvPr id="19" name="Freeform 5"/>
            <p:cNvSpPr>
              <a:spLocks/>
            </p:cNvSpPr>
            <p:nvPr/>
          </p:nvSpPr>
          <p:spPr bwMode="auto">
            <a:xfrm>
              <a:off x="3546" y="2435"/>
              <a:ext cx="1069" cy="1067"/>
            </a:xfrm>
            <a:custGeom>
              <a:avLst/>
              <a:gdLst/>
              <a:ahLst/>
              <a:cxnLst>
                <a:cxn ang="0">
                  <a:pos x="154" y="488"/>
                </a:cxn>
                <a:cxn ang="0">
                  <a:pos x="179" y="389"/>
                </a:cxn>
                <a:cxn ang="0">
                  <a:pos x="226" y="307"/>
                </a:cxn>
                <a:cxn ang="0">
                  <a:pos x="269" y="258"/>
                </a:cxn>
                <a:cxn ang="0">
                  <a:pos x="323" y="213"/>
                </a:cxn>
                <a:cxn ang="0">
                  <a:pos x="415" y="169"/>
                </a:cxn>
                <a:cxn ang="0">
                  <a:pos x="483" y="153"/>
                </a:cxn>
                <a:cxn ang="0">
                  <a:pos x="568" y="151"/>
                </a:cxn>
                <a:cxn ang="0">
                  <a:pos x="661" y="171"/>
                </a:cxn>
                <a:cxn ang="0">
                  <a:pos x="739" y="209"/>
                </a:cxn>
                <a:cxn ang="0">
                  <a:pos x="800" y="256"/>
                </a:cxn>
                <a:cxn ang="0">
                  <a:pos x="844" y="308"/>
                </a:cxn>
                <a:cxn ang="0">
                  <a:pos x="886" y="380"/>
                </a:cxn>
                <a:cxn ang="0">
                  <a:pos x="919" y="514"/>
                </a:cxn>
                <a:cxn ang="0">
                  <a:pos x="905" y="640"/>
                </a:cxn>
                <a:cxn ang="0">
                  <a:pos x="848" y="757"/>
                </a:cxn>
                <a:cxn ang="0">
                  <a:pos x="767" y="841"/>
                </a:cxn>
                <a:cxn ang="0">
                  <a:pos x="668" y="895"/>
                </a:cxn>
                <a:cxn ang="0">
                  <a:pos x="580" y="916"/>
                </a:cxn>
                <a:cxn ang="0">
                  <a:pos x="486" y="915"/>
                </a:cxn>
                <a:cxn ang="0">
                  <a:pos x="395" y="892"/>
                </a:cxn>
                <a:cxn ang="0">
                  <a:pos x="323" y="856"/>
                </a:cxn>
                <a:cxn ang="0">
                  <a:pos x="258" y="800"/>
                </a:cxn>
                <a:cxn ang="0">
                  <a:pos x="204" y="730"/>
                </a:cxn>
                <a:cxn ang="0">
                  <a:pos x="173" y="663"/>
                </a:cxn>
                <a:cxn ang="0">
                  <a:pos x="157" y="602"/>
                </a:cxn>
                <a:cxn ang="0">
                  <a:pos x="151" y="543"/>
                </a:cxn>
                <a:cxn ang="0">
                  <a:pos x="2" y="585"/>
                </a:cxn>
                <a:cxn ang="0">
                  <a:pos x="13" y="652"/>
                </a:cxn>
                <a:cxn ang="0">
                  <a:pos x="31" y="713"/>
                </a:cxn>
                <a:cxn ang="0">
                  <a:pos x="61" y="781"/>
                </a:cxn>
                <a:cxn ang="0">
                  <a:pos x="99" y="844"/>
                </a:cxn>
                <a:cxn ang="0">
                  <a:pos x="152" y="906"/>
                </a:cxn>
                <a:cxn ang="0">
                  <a:pos x="206" y="955"/>
                </a:cxn>
                <a:cxn ang="0">
                  <a:pos x="270" y="998"/>
                </a:cxn>
                <a:cxn ang="0">
                  <a:pos x="352" y="1036"/>
                </a:cxn>
                <a:cxn ang="0">
                  <a:pos x="456" y="1062"/>
                </a:cxn>
                <a:cxn ang="0">
                  <a:pos x="556" y="1067"/>
                </a:cxn>
                <a:cxn ang="0">
                  <a:pos x="664" y="1051"/>
                </a:cxn>
                <a:cxn ang="0">
                  <a:pos x="773" y="1012"/>
                </a:cxn>
                <a:cxn ang="0">
                  <a:pos x="875" y="945"/>
                </a:cxn>
                <a:cxn ang="0">
                  <a:pos x="959" y="858"/>
                </a:cxn>
                <a:cxn ang="0">
                  <a:pos x="1022" y="752"/>
                </a:cxn>
                <a:cxn ang="0">
                  <a:pos x="1056" y="655"/>
                </a:cxn>
                <a:cxn ang="0">
                  <a:pos x="1069" y="535"/>
                </a:cxn>
                <a:cxn ang="0">
                  <a:pos x="1055" y="410"/>
                </a:cxn>
                <a:cxn ang="0">
                  <a:pos x="1017" y="306"/>
                </a:cxn>
                <a:cxn ang="0">
                  <a:pos x="960" y="211"/>
                </a:cxn>
                <a:cxn ang="0">
                  <a:pos x="894" y="139"/>
                </a:cxn>
                <a:cxn ang="0">
                  <a:pos x="811" y="77"/>
                </a:cxn>
                <a:cxn ang="0">
                  <a:pos x="736" y="40"/>
                </a:cxn>
                <a:cxn ang="0">
                  <a:pos x="652" y="14"/>
                </a:cxn>
                <a:cxn ang="0">
                  <a:pos x="557" y="1"/>
                </a:cxn>
                <a:cxn ang="0">
                  <a:pos x="495" y="2"/>
                </a:cxn>
                <a:cxn ang="0">
                  <a:pos x="439" y="9"/>
                </a:cxn>
                <a:cxn ang="0">
                  <a:pos x="380" y="23"/>
                </a:cxn>
                <a:cxn ang="0">
                  <a:pos x="301" y="55"/>
                </a:cxn>
                <a:cxn ang="0">
                  <a:pos x="220" y="102"/>
                </a:cxn>
                <a:cxn ang="0">
                  <a:pos x="151" y="163"/>
                </a:cxn>
                <a:cxn ang="0">
                  <a:pos x="105" y="217"/>
                </a:cxn>
                <a:cxn ang="0">
                  <a:pos x="52" y="308"/>
                </a:cxn>
                <a:cxn ang="0">
                  <a:pos x="7" y="451"/>
                </a:cxn>
                <a:cxn ang="0">
                  <a:pos x="1" y="535"/>
                </a:cxn>
              </a:cxnLst>
              <a:rect l="0" t="0" r="r" b="b"/>
              <a:pathLst>
                <a:path w="1069" h="1067">
                  <a:moveTo>
                    <a:pt x="1" y="535"/>
                  </a:moveTo>
                  <a:lnTo>
                    <a:pt x="151" y="535"/>
                  </a:lnTo>
                  <a:lnTo>
                    <a:pt x="151" y="517"/>
                  </a:lnTo>
                  <a:lnTo>
                    <a:pt x="152" y="508"/>
                  </a:lnTo>
                  <a:lnTo>
                    <a:pt x="152" y="499"/>
                  </a:lnTo>
                  <a:lnTo>
                    <a:pt x="154" y="488"/>
                  </a:lnTo>
                  <a:lnTo>
                    <a:pt x="154" y="481"/>
                  </a:lnTo>
                  <a:lnTo>
                    <a:pt x="158" y="460"/>
                  </a:lnTo>
                  <a:lnTo>
                    <a:pt x="162" y="441"/>
                  </a:lnTo>
                  <a:lnTo>
                    <a:pt x="168" y="422"/>
                  </a:lnTo>
                  <a:lnTo>
                    <a:pt x="172" y="404"/>
                  </a:lnTo>
                  <a:lnTo>
                    <a:pt x="179" y="389"/>
                  </a:lnTo>
                  <a:lnTo>
                    <a:pt x="185" y="374"/>
                  </a:lnTo>
                  <a:lnTo>
                    <a:pt x="193" y="361"/>
                  </a:lnTo>
                  <a:lnTo>
                    <a:pt x="201" y="346"/>
                  </a:lnTo>
                  <a:lnTo>
                    <a:pt x="209" y="331"/>
                  </a:lnTo>
                  <a:lnTo>
                    <a:pt x="220" y="314"/>
                  </a:lnTo>
                  <a:lnTo>
                    <a:pt x="226" y="307"/>
                  </a:lnTo>
                  <a:lnTo>
                    <a:pt x="233" y="298"/>
                  </a:lnTo>
                  <a:lnTo>
                    <a:pt x="238" y="290"/>
                  </a:lnTo>
                  <a:lnTo>
                    <a:pt x="244" y="284"/>
                  </a:lnTo>
                  <a:lnTo>
                    <a:pt x="253" y="273"/>
                  </a:lnTo>
                  <a:lnTo>
                    <a:pt x="259" y="267"/>
                  </a:lnTo>
                  <a:lnTo>
                    <a:pt x="269" y="258"/>
                  </a:lnTo>
                  <a:lnTo>
                    <a:pt x="280" y="247"/>
                  </a:lnTo>
                  <a:lnTo>
                    <a:pt x="288" y="241"/>
                  </a:lnTo>
                  <a:lnTo>
                    <a:pt x="295" y="235"/>
                  </a:lnTo>
                  <a:lnTo>
                    <a:pt x="304" y="227"/>
                  </a:lnTo>
                  <a:lnTo>
                    <a:pt x="317" y="219"/>
                  </a:lnTo>
                  <a:lnTo>
                    <a:pt x="323" y="213"/>
                  </a:lnTo>
                  <a:lnTo>
                    <a:pt x="339" y="203"/>
                  </a:lnTo>
                  <a:lnTo>
                    <a:pt x="349" y="198"/>
                  </a:lnTo>
                  <a:lnTo>
                    <a:pt x="360" y="192"/>
                  </a:lnTo>
                  <a:lnTo>
                    <a:pt x="380" y="182"/>
                  </a:lnTo>
                  <a:lnTo>
                    <a:pt x="406" y="172"/>
                  </a:lnTo>
                  <a:lnTo>
                    <a:pt x="415" y="169"/>
                  </a:lnTo>
                  <a:lnTo>
                    <a:pt x="427" y="166"/>
                  </a:lnTo>
                  <a:lnTo>
                    <a:pt x="435" y="163"/>
                  </a:lnTo>
                  <a:lnTo>
                    <a:pt x="445" y="161"/>
                  </a:lnTo>
                  <a:lnTo>
                    <a:pt x="453" y="159"/>
                  </a:lnTo>
                  <a:lnTo>
                    <a:pt x="466" y="156"/>
                  </a:lnTo>
                  <a:lnTo>
                    <a:pt x="483" y="153"/>
                  </a:lnTo>
                  <a:lnTo>
                    <a:pt x="494" y="153"/>
                  </a:lnTo>
                  <a:lnTo>
                    <a:pt x="504" y="151"/>
                  </a:lnTo>
                  <a:lnTo>
                    <a:pt x="520" y="150"/>
                  </a:lnTo>
                  <a:lnTo>
                    <a:pt x="536" y="150"/>
                  </a:lnTo>
                  <a:lnTo>
                    <a:pt x="552" y="150"/>
                  </a:lnTo>
                  <a:lnTo>
                    <a:pt x="568" y="151"/>
                  </a:lnTo>
                  <a:lnTo>
                    <a:pt x="584" y="153"/>
                  </a:lnTo>
                  <a:lnTo>
                    <a:pt x="600" y="155"/>
                  </a:lnTo>
                  <a:lnTo>
                    <a:pt x="618" y="159"/>
                  </a:lnTo>
                  <a:lnTo>
                    <a:pt x="633" y="163"/>
                  </a:lnTo>
                  <a:lnTo>
                    <a:pt x="646" y="167"/>
                  </a:lnTo>
                  <a:lnTo>
                    <a:pt x="661" y="171"/>
                  </a:lnTo>
                  <a:lnTo>
                    <a:pt x="675" y="176"/>
                  </a:lnTo>
                  <a:lnTo>
                    <a:pt x="691" y="183"/>
                  </a:lnTo>
                  <a:lnTo>
                    <a:pt x="705" y="190"/>
                  </a:lnTo>
                  <a:lnTo>
                    <a:pt x="716" y="195"/>
                  </a:lnTo>
                  <a:lnTo>
                    <a:pt x="728" y="202"/>
                  </a:lnTo>
                  <a:lnTo>
                    <a:pt x="739" y="209"/>
                  </a:lnTo>
                  <a:lnTo>
                    <a:pt x="751" y="216"/>
                  </a:lnTo>
                  <a:lnTo>
                    <a:pt x="759" y="222"/>
                  </a:lnTo>
                  <a:lnTo>
                    <a:pt x="768" y="229"/>
                  </a:lnTo>
                  <a:lnTo>
                    <a:pt x="779" y="237"/>
                  </a:lnTo>
                  <a:lnTo>
                    <a:pt x="790" y="247"/>
                  </a:lnTo>
                  <a:lnTo>
                    <a:pt x="800" y="256"/>
                  </a:lnTo>
                  <a:lnTo>
                    <a:pt x="809" y="264"/>
                  </a:lnTo>
                  <a:lnTo>
                    <a:pt x="819" y="274"/>
                  </a:lnTo>
                  <a:lnTo>
                    <a:pt x="825" y="282"/>
                  </a:lnTo>
                  <a:lnTo>
                    <a:pt x="831" y="290"/>
                  </a:lnTo>
                  <a:lnTo>
                    <a:pt x="838" y="299"/>
                  </a:lnTo>
                  <a:lnTo>
                    <a:pt x="844" y="308"/>
                  </a:lnTo>
                  <a:lnTo>
                    <a:pt x="852" y="317"/>
                  </a:lnTo>
                  <a:lnTo>
                    <a:pt x="858" y="326"/>
                  </a:lnTo>
                  <a:lnTo>
                    <a:pt x="864" y="337"/>
                  </a:lnTo>
                  <a:lnTo>
                    <a:pt x="869" y="345"/>
                  </a:lnTo>
                  <a:lnTo>
                    <a:pt x="879" y="362"/>
                  </a:lnTo>
                  <a:lnTo>
                    <a:pt x="886" y="380"/>
                  </a:lnTo>
                  <a:lnTo>
                    <a:pt x="893" y="397"/>
                  </a:lnTo>
                  <a:lnTo>
                    <a:pt x="901" y="416"/>
                  </a:lnTo>
                  <a:lnTo>
                    <a:pt x="908" y="438"/>
                  </a:lnTo>
                  <a:lnTo>
                    <a:pt x="912" y="464"/>
                  </a:lnTo>
                  <a:lnTo>
                    <a:pt x="917" y="489"/>
                  </a:lnTo>
                  <a:lnTo>
                    <a:pt x="919" y="514"/>
                  </a:lnTo>
                  <a:lnTo>
                    <a:pt x="920" y="535"/>
                  </a:lnTo>
                  <a:lnTo>
                    <a:pt x="920" y="554"/>
                  </a:lnTo>
                  <a:lnTo>
                    <a:pt x="918" y="574"/>
                  </a:lnTo>
                  <a:lnTo>
                    <a:pt x="914" y="595"/>
                  </a:lnTo>
                  <a:lnTo>
                    <a:pt x="910" y="617"/>
                  </a:lnTo>
                  <a:lnTo>
                    <a:pt x="905" y="640"/>
                  </a:lnTo>
                  <a:lnTo>
                    <a:pt x="898" y="662"/>
                  </a:lnTo>
                  <a:lnTo>
                    <a:pt x="890" y="681"/>
                  </a:lnTo>
                  <a:lnTo>
                    <a:pt x="882" y="701"/>
                  </a:lnTo>
                  <a:lnTo>
                    <a:pt x="870" y="722"/>
                  </a:lnTo>
                  <a:lnTo>
                    <a:pt x="861" y="739"/>
                  </a:lnTo>
                  <a:lnTo>
                    <a:pt x="848" y="757"/>
                  </a:lnTo>
                  <a:lnTo>
                    <a:pt x="835" y="774"/>
                  </a:lnTo>
                  <a:lnTo>
                    <a:pt x="822" y="790"/>
                  </a:lnTo>
                  <a:lnTo>
                    <a:pt x="812" y="802"/>
                  </a:lnTo>
                  <a:lnTo>
                    <a:pt x="799" y="815"/>
                  </a:lnTo>
                  <a:lnTo>
                    <a:pt x="783" y="828"/>
                  </a:lnTo>
                  <a:lnTo>
                    <a:pt x="767" y="841"/>
                  </a:lnTo>
                  <a:lnTo>
                    <a:pt x="750" y="852"/>
                  </a:lnTo>
                  <a:lnTo>
                    <a:pt x="734" y="863"/>
                  </a:lnTo>
                  <a:lnTo>
                    <a:pt x="716" y="873"/>
                  </a:lnTo>
                  <a:lnTo>
                    <a:pt x="700" y="881"/>
                  </a:lnTo>
                  <a:lnTo>
                    <a:pt x="685" y="889"/>
                  </a:lnTo>
                  <a:lnTo>
                    <a:pt x="668" y="895"/>
                  </a:lnTo>
                  <a:lnTo>
                    <a:pt x="652" y="900"/>
                  </a:lnTo>
                  <a:lnTo>
                    <a:pt x="637" y="905"/>
                  </a:lnTo>
                  <a:lnTo>
                    <a:pt x="623" y="909"/>
                  </a:lnTo>
                  <a:lnTo>
                    <a:pt x="610" y="912"/>
                  </a:lnTo>
                  <a:lnTo>
                    <a:pt x="597" y="913"/>
                  </a:lnTo>
                  <a:lnTo>
                    <a:pt x="580" y="916"/>
                  </a:lnTo>
                  <a:lnTo>
                    <a:pt x="566" y="917"/>
                  </a:lnTo>
                  <a:lnTo>
                    <a:pt x="551" y="918"/>
                  </a:lnTo>
                  <a:lnTo>
                    <a:pt x="535" y="918"/>
                  </a:lnTo>
                  <a:lnTo>
                    <a:pt x="522" y="918"/>
                  </a:lnTo>
                  <a:lnTo>
                    <a:pt x="504" y="917"/>
                  </a:lnTo>
                  <a:lnTo>
                    <a:pt x="486" y="915"/>
                  </a:lnTo>
                  <a:lnTo>
                    <a:pt x="471" y="913"/>
                  </a:lnTo>
                  <a:lnTo>
                    <a:pt x="455" y="911"/>
                  </a:lnTo>
                  <a:lnTo>
                    <a:pt x="439" y="907"/>
                  </a:lnTo>
                  <a:lnTo>
                    <a:pt x="425" y="903"/>
                  </a:lnTo>
                  <a:lnTo>
                    <a:pt x="409" y="898"/>
                  </a:lnTo>
                  <a:lnTo>
                    <a:pt x="395" y="892"/>
                  </a:lnTo>
                  <a:lnTo>
                    <a:pt x="382" y="888"/>
                  </a:lnTo>
                  <a:lnTo>
                    <a:pt x="369" y="881"/>
                  </a:lnTo>
                  <a:lnTo>
                    <a:pt x="356" y="875"/>
                  </a:lnTo>
                  <a:lnTo>
                    <a:pt x="344" y="869"/>
                  </a:lnTo>
                  <a:lnTo>
                    <a:pt x="334" y="862"/>
                  </a:lnTo>
                  <a:lnTo>
                    <a:pt x="323" y="856"/>
                  </a:lnTo>
                  <a:lnTo>
                    <a:pt x="313" y="848"/>
                  </a:lnTo>
                  <a:lnTo>
                    <a:pt x="303" y="841"/>
                  </a:lnTo>
                  <a:lnTo>
                    <a:pt x="295" y="834"/>
                  </a:lnTo>
                  <a:lnTo>
                    <a:pt x="282" y="824"/>
                  </a:lnTo>
                  <a:lnTo>
                    <a:pt x="271" y="814"/>
                  </a:lnTo>
                  <a:lnTo>
                    <a:pt x="258" y="800"/>
                  </a:lnTo>
                  <a:lnTo>
                    <a:pt x="245" y="787"/>
                  </a:lnTo>
                  <a:lnTo>
                    <a:pt x="237" y="776"/>
                  </a:lnTo>
                  <a:lnTo>
                    <a:pt x="228" y="766"/>
                  </a:lnTo>
                  <a:lnTo>
                    <a:pt x="220" y="754"/>
                  </a:lnTo>
                  <a:lnTo>
                    <a:pt x="213" y="744"/>
                  </a:lnTo>
                  <a:lnTo>
                    <a:pt x="204" y="730"/>
                  </a:lnTo>
                  <a:lnTo>
                    <a:pt x="198" y="718"/>
                  </a:lnTo>
                  <a:lnTo>
                    <a:pt x="191" y="706"/>
                  </a:lnTo>
                  <a:lnTo>
                    <a:pt x="187" y="697"/>
                  </a:lnTo>
                  <a:lnTo>
                    <a:pt x="181" y="684"/>
                  </a:lnTo>
                  <a:lnTo>
                    <a:pt x="177" y="674"/>
                  </a:lnTo>
                  <a:lnTo>
                    <a:pt x="173" y="663"/>
                  </a:lnTo>
                  <a:lnTo>
                    <a:pt x="170" y="653"/>
                  </a:lnTo>
                  <a:lnTo>
                    <a:pt x="166" y="641"/>
                  </a:lnTo>
                  <a:lnTo>
                    <a:pt x="163" y="630"/>
                  </a:lnTo>
                  <a:lnTo>
                    <a:pt x="161" y="621"/>
                  </a:lnTo>
                  <a:lnTo>
                    <a:pt x="158" y="610"/>
                  </a:lnTo>
                  <a:lnTo>
                    <a:pt x="157" y="602"/>
                  </a:lnTo>
                  <a:lnTo>
                    <a:pt x="155" y="592"/>
                  </a:lnTo>
                  <a:lnTo>
                    <a:pt x="154" y="582"/>
                  </a:lnTo>
                  <a:lnTo>
                    <a:pt x="153" y="572"/>
                  </a:lnTo>
                  <a:lnTo>
                    <a:pt x="152" y="561"/>
                  </a:lnTo>
                  <a:lnTo>
                    <a:pt x="151" y="552"/>
                  </a:lnTo>
                  <a:lnTo>
                    <a:pt x="151" y="543"/>
                  </a:lnTo>
                  <a:lnTo>
                    <a:pt x="151" y="535"/>
                  </a:lnTo>
                  <a:lnTo>
                    <a:pt x="0" y="535"/>
                  </a:lnTo>
                  <a:lnTo>
                    <a:pt x="0" y="548"/>
                  </a:lnTo>
                  <a:lnTo>
                    <a:pt x="0" y="560"/>
                  </a:lnTo>
                  <a:lnTo>
                    <a:pt x="1" y="572"/>
                  </a:lnTo>
                  <a:lnTo>
                    <a:pt x="2" y="585"/>
                  </a:lnTo>
                  <a:lnTo>
                    <a:pt x="4" y="597"/>
                  </a:lnTo>
                  <a:lnTo>
                    <a:pt x="5" y="608"/>
                  </a:lnTo>
                  <a:lnTo>
                    <a:pt x="7" y="623"/>
                  </a:lnTo>
                  <a:lnTo>
                    <a:pt x="9" y="633"/>
                  </a:lnTo>
                  <a:lnTo>
                    <a:pt x="11" y="642"/>
                  </a:lnTo>
                  <a:lnTo>
                    <a:pt x="13" y="652"/>
                  </a:lnTo>
                  <a:lnTo>
                    <a:pt x="16" y="663"/>
                  </a:lnTo>
                  <a:lnTo>
                    <a:pt x="19" y="672"/>
                  </a:lnTo>
                  <a:lnTo>
                    <a:pt x="21" y="683"/>
                  </a:lnTo>
                  <a:lnTo>
                    <a:pt x="24" y="693"/>
                  </a:lnTo>
                  <a:lnTo>
                    <a:pt x="27" y="703"/>
                  </a:lnTo>
                  <a:lnTo>
                    <a:pt x="31" y="713"/>
                  </a:lnTo>
                  <a:lnTo>
                    <a:pt x="35" y="722"/>
                  </a:lnTo>
                  <a:lnTo>
                    <a:pt x="40" y="735"/>
                  </a:lnTo>
                  <a:lnTo>
                    <a:pt x="44" y="745"/>
                  </a:lnTo>
                  <a:lnTo>
                    <a:pt x="49" y="757"/>
                  </a:lnTo>
                  <a:lnTo>
                    <a:pt x="55" y="769"/>
                  </a:lnTo>
                  <a:lnTo>
                    <a:pt x="61" y="781"/>
                  </a:lnTo>
                  <a:lnTo>
                    <a:pt x="66" y="791"/>
                  </a:lnTo>
                  <a:lnTo>
                    <a:pt x="72" y="802"/>
                  </a:lnTo>
                  <a:lnTo>
                    <a:pt x="78" y="812"/>
                  </a:lnTo>
                  <a:lnTo>
                    <a:pt x="85" y="823"/>
                  </a:lnTo>
                  <a:lnTo>
                    <a:pt x="92" y="833"/>
                  </a:lnTo>
                  <a:lnTo>
                    <a:pt x="99" y="844"/>
                  </a:lnTo>
                  <a:lnTo>
                    <a:pt x="107" y="854"/>
                  </a:lnTo>
                  <a:lnTo>
                    <a:pt x="114" y="864"/>
                  </a:lnTo>
                  <a:lnTo>
                    <a:pt x="122" y="873"/>
                  </a:lnTo>
                  <a:lnTo>
                    <a:pt x="131" y="884"/>
                  </a:lnTo>
                  <a:lnTo>
                    <a:pt x="141" y="895"/>
                  </a:lnTo>
                  <a:lnTo>
                    <a:pt x="152" y="906"/>
                  </a:lnTo>
                  <a:lnTo>
                    <a:pt x="165" y="920"/>
                  </a:lnTo>
                  <a:lnTo>
                    <a:pt x="172" y="927"/>
                  </a:lnTo>
                  <a:lnTo>
                    <a:pt x="179" y="934"/>
                  </a:lnTo>
                  <a:lnTo>
                    <a:pt x="187" y="939"/>
                  </a:lnTo>
                  <a:lnTo>
                    <a:pt x="195" y="947"/>
                  </a:lnTo>
                  <a:lnTo>
                    <a:pt x="206" y="955"/>
                  </a:lnTo>
                  <a:lnTo>
                    <a:pt x="216" y="962"/>
                  </a:lnTo>
                  <a:lnTo>
                    <a:pt x="225" y="969"/>
                  </a:lnTo>
                  <a:lnTo>
                    <a:pt x="236" y="976"/>
                  </a:lnTo>
                  <a:lnTo>
                    <a:pt x="246" y="983"/>
                  </a:lnTo>
                  <a:lnTo>
                    <a:pt x="257" y="991"/>
                  </a:lnTo>
                  <a:lnTo>
                    <a:pt x="270" y="998"/>
                  </a:lnTo>
                  <a:lnTo>
                    <a:pt x="279" y="1002"/>
                  </a:lnTo>
                  <a:lnTo>
                    <a:pt x="293" y="1010"/>
                  </a:lnTo>
                  <a:lnTo>
                    <a:pt x="308" y="1017"/>
                  </a:lnTo>
                  <a:lnTo>
                    <a:pt x="323" y="1024"/>
                  </a:lnTo>
                  <a:lnTo>
                    <a:pt x="339" y="1031"/>
                  </a:lnTo>
                  <a:lnTo>
                    <a:pt x="352" y="1036"/>
                  </a:lnTo>
                  <a:lnTo>
                    <a:pt x="369" y="1042"/>
                  </a:lnTo>
                  <a:lnTo>
                    <a:pt x="384" y="1047"/>
                  </a:lnTo>
                  <a:lnTo>
                    <a:pt x="401" y="1051"/>
                  </a:lnTo>
                  <a:lnTo>
                    <a:pt x="418" y="1055"/>
                  </a:lnTo>
                  <a:lnTo>
                    <a:pt x="438" y="1059"/>
                  </a:lnTo>
                  <a:lnTo>
                    <a:pt x="456" y="1062"/>
                  </a:lnTo>
                  <a:lnTo>
                    <a:pt x="469" y="1064"/>
                  </a:lnTo>
                  <a:lnTo>
                    <a:pt x="485" y="1066"/>
                  </a:lnTo>
                  <a:lnTo>
                    <a:pt x="505" y="1067"/>
                  </a:lnTo>
                  <a:lnTo>
                    <a:pt x="524" y="1067"/>
                  </a:lnTo>
                  <a:lnTo>
                    <a:pt x="541" y="1067"/>
                  </a:lnTo>
                  <a:lnTo>
                    <a:pt x="556" y="1067"/>
                  </a:lnTo>
                  <a:lnTo>
                    <a:pt x="572" y="1066"/>
                  </a:lnTo>
                  <a:lnTo>
                    <a:pt x="591" y="1065"/>
                  </a:lnTo>
                  <a:lnTo>
                    <a:pt x="611" y="1063"/>
                  </a:lnTo>
                  <a:lnTo>
                    <a:pt x="628" y="1059"/>
                  </a:lnTo>
                  <a:lnTo>
                    <a:pt x="648" y="1055"/>
                  </a:lnTo>
                  <a:lnTo>
                    <a:pt x="664" y="1051"/>
                  </a:lnTo>
                  <a:lnTo>
                    <a:pt x="683" y="1046"/>
                  </a:lnTo>
                  <a:lnTo>
                    <a:pt x="702" y="1041"/>
                  </a:lnTo>
                  <a:lnTo>
                    <a:pt x="721" y="1034"/>
                  </a:lnTo>
                  <a:lnTo>
                    <a:pt x="740" y="1027"/>
                  </a:lnTo>
                  <a:lnTo>
                    <a:pt x="757" y="1020"/>
                  </a:lnTo>
                  <a:lnTo>
                    <a:pt x="773" y="1012"/>
                  </a:lnTo>
                  <a:lnTo>
                    <a:pt x="792" y="1001"/>
                  </a:lnTo>
                  <a:lnTo>
                    <a:pt x="810" y="991"/>
                  </a:lnTo>
                  <a:lnTo>
                    <a:pt x="828" y="979"/>
                  </a:lnTo>
                  <a:lnTo>
                    <a:pt x="844" y="969"/>
                  </a:lnTo>
                  <a:lnTo>
                    <a:pt x="859" y="957"/>
                  </a:lnTo>
                  <a:lnTo>
                    <a:pt x="875" y="945"/>
                  </a:lnTo>
                  <a:lnTo>
                    <a:pt x="891" y="932"/>
                  </a:lnTo>
                  <a:lnTo>
                    <a:pt x="906" y="919"/>
                  </a:lnTo>
                  <a:lnTo>
                    <a:pt x="922" y="903"/>
                  </a:lnTo>
                  <a:lnTo>
                    <a:pt x="935" y="888"/>
                  </a:lnTo>
                  <a:lnTo>
                    <a:pt x="949" y="872"/>
                  </a:lnTo>
                  <a:lnTo>
                    <a:pt x="959" y="858"/>
                  </a:lnTo>
                  <a:lnTo>
                    <a:pt x="972" y="841"/>
                  </a:lnTo>
                  <a:lnTo>
                    <a:pt x="985" y="823"/>
                  </a:lnTo>
                  <a:lnTo>
                    <a:pt x="995" y="806"/>
                  </a:lnTo>
                  <a:lnTo>
                    <a:pt x="1006" y="786"/>
                  </a:lnTo>
                  <a:lnTo>
                    <a:pt x="1015" y="769"/>
                  </a:lnTo>
                  <a:lnTo>
                    <a:pt x="1022" y="752"/>
                  </a:lnTo>
                  <a:lnTo>
                    <a:pt x="1030" y="735"/>
                  </a:lnTo>
                  <a:lnTo>
                    <a:pt x="1036" y="719"/>
                  </a:lnTo>
                  <a:lnTo>
                    <a:pt x="1042" y="701"/>
                  </a:lnTo>
                  <a:lnTo>
                    <a:pt x="1047" y="685"/>
                  </a:lnTo>
                  <a:lnTo>
                    <a:pt x="1052" y="669"/>
                  </a:lnTo>
                  <a:lnTo>
                    <a:pt x="1056" y="655"/>
                  </a:lnTo>
                  <a:lnTo>
                    <a:pt x="1060" y="636"/>
                  </a:lnTo>
                  <a:lnTo>
                    <a:pt x="1063" y="619"/>
                  </a:lnTo>
                  <a:lnTo>
                    <a:pt x="1065" y="598"/>
                  </a:lnTo>
                  <a:lnTo>
                    <a:pt x="1068" y="578"/>
                  </a:lnTo>
                  <a:lnTo>
                    <a:pt x="1069" y="557"/>
                  </a:lnTo>
                  <a:lnTo>
                    <a:pt x="1069" y="535"/>
                  </a:lnTo>
                  <a:lnTo>
                    <a:pt x="1069" y="522"/>
                  </a:lnTo>
                  <a:lnTo>
                    <a:pt x="1068" y="503"/>
                  </a:lnTo>
                  <a:lnTo>
                    <a:pt x="1066" y="476"/>
                  </a:lnTo>
                  <a:lnTo>
                    <a:pt x="1063" y="454"/>
                  </a:lnTo>
                  <a:lnTo>
                    <a:pt x="1059" y="428"/>
                  </a:lnTo>
                  <a:lnTo>
                    <a:pt x="1055" y="410"/>
                  </a:lnTo>
                  <a:lnTo>
                    <a:pt x="1051" y="395"/>
                  </a:lnTo>
                  <a:lnTo>
                    <a:pt x="1044" y="372"/>
                  </a:lnTo>
                  <a:lnTo>
                    <a:pt x="1038" y="358"/>
                  </a:lnTo>
                  <a:lnTo>
                    <a:pt x="1032" y="338"/>
                  </a:lnTo>
                  <a:lnTo>
                    <a:pt x="1024" y="320"/>
                  </a:lnTo>
                  <a:lnTo>
                    <a:pt x="1017" y="306"/>
                  </a:lnTo>
                  <a:lnTo>
                    <a:pt x="1009" y="289"/>
                  </a:lnTo>
                  <a:lnTo>
                    <a:pt x="1002" y="275"/>
                  </a:lnTo>
                  <a:lnTo>
                    <a:pt x="994" y="261"/>
                  </a:lnTo>
                  <a:lnTo>
                    <a:pt x="982" y="242"/>
                  </a:lnTo>
                  <a:lnTo>
                    <a:pt x="973" y="228"/>
                  </a:lnTo>
                  <a:lnTo>
                    <a:pt x="960" y="211"/>
                  </a:lnTo>
                  <a:lnTo>
                    <a:pt x="949" y="196"/>
                  </a:lnTo>
                  <a:lnTo>
                    <a:pt x="936" y="183"/>
                  </a:lnTo>
                  <a:lnTo>
                    <a:pt x="927" y="171"/>
                  </a:lnTo>
                  <a:lnTo>
                    <a:pt x="917" y="161"/>
                  </a:lnTo>
                  <a:lnTo>
                    <a:pt x="905" y="149"/>
                  </a:lnTo>
                  <a:lnTo>
                    <a:pt x="894" y="139"/>
                  </a:lnTo>
                  <a:lnTo>
                    <a:pt x="878" y="126"/>
                  </a:lnTo>
                  <a:lnTo>
                    <a:pt x="862" y="111"/>
                  </a:lnTo>
                  <a:lnTo>
                    <a:pt x="846" y="100"/>
                  </a:lnTo>
                  <a:lnTo>
                    <a:pt x="832" y="91"/>
                  </a:lnTo>
                  <a:lnTo>
                    <a:pt x="821" y="83"/>
                  </a:lnTo>
                  <a:lnTo>
                    <a:pt x="811" y="77"/>
                  </a:lnTo>
                  <a:lnTo>
                    <a:pt x="800" y="71"/>
                  </a:lnTo>
                  <a:lnTo>
                    <a:pt x="787" y="64"/>
                  </a:lnTo>
                  <a:lnTo>
                    <a:pt x="776" y="58"/>
                  </a:lnTo>
                  <a:lnTo>
                    <a:pt x="762" y="52"/>
                  </a:lnTo>
                  <a:lnTo>
                    <a:pt x="749" y="45"/>
                  </a:lnTo>
                  <a:lnTo>
                    <a:pt x="736" y="40"/>
                  </a:lnTo>
                  <a:lnTo>
                    <a:pt x="722" y="35"/>
                  </a:lnTo>
                  <a:lnTo>
                    <a:pt x="709" y="30"/>
                  </a:lnTo>
                  <a:lnTo>
                    <a:pt x="697" y="26"/>
                  </a:lnTo>
                  <a:lnTo>
                    <a:pt x="682" y="21"/>
                  </a:lnTo>
                  <a:lnTo>
                    <a:pt x="668" y="18"/>
                  </a:lnTo>
                  <a:lnTo>
                    <a:pt x="652" y="14"/>
                  </a:lnTo>
                  <a:lnTo>
                    <a:pt x="638" y="11"/>
                  </a:lnTo>
                  <a:lnTo>
                    <a:pt x="623" y="8"/>
                  </a:lnTo>
                  <a:lnTo>
                    <a:pt x="606" y="6"/>
                  </a:lnTo>
                  <a:lnTo>
                    <a:pt x="587" y="3"/>
                  </a:lnTo>
                  <a:lnTo>
                    <a:pt x="573" y="2"/>
                  </a:lnTo>
                  <a:lnTo>
                    <a:pt x="557" y="1"/>
                  </a:lnTo>
                  <a:lnTo>
                    <a:pt x="543" y="1"/>
                  </a:lnTo>
                  <a:lnTo>
                    <a:pt x="533" y="0"/>
                  </a:lnTo>
                  <a:lnTo>
                    <a:pt x="525" y="1"/>
                  </a:lnTo>
                  <a:lnTo>
                    <a:pt x="515" y="1"/>
                  </a:lnTo>
                  <a:lnTo>
                    <a:pt x="504" y="1"/>
                  </a:lnTo>
                  <a:lnTo>
                    <a:pt x="495" y="2"/>
                  </a:lnTo>
                  <a:lnTo>
                    <a:pt x="487" y="3"/>
                  </a:lnTo>
                  <a:lnTo>
                    <a:pt x="478" y="3"/>
                  </a:lnTo>
                  <a:lnTo>
                    <a:pt x="467" y="5"/>
                  </a:lnTo>
                  <a:lnTo>
                    <a:pt x="456" y="6"/>
                  </a:lnTo>
                  <a:lnTo>
                    <a:pt x="446" y="8"/>
                  </a:lnTo>
                  <a:lnTo>
                    <a:pt x="439" y="9"/>
                  </a:lnTo>
                  <a:lnTo>
                    <a:pt x="431" y="11"/>
                  </a:lnTo>
                  <a:lnTo>
                    <a:pt x="421" y="13"/>
                  </a:lnTo>
                  <a:lnTo>
                    <a:pt x="412" y="14"/>
                  </a:lnTo>
                  <a:lnTo>
                    <a:pt x="402" y="17"/>
                  </a:lnTo>
                  <a:lnTo>
                    <a:pt x="392" y="20"/>
                  </a:lnTo>
                  <a:lnTo>
                    <a:pt x="380" y="23"/>
                  </a:lnTo>
                  <a:lnTo>
                    <a:pt x="367" y="27"/>
                  </a:lnTo>
                  <a:lnTo>
                    <a:pt x="354" y="32"/>
                  </a:lnTo>
                  <a:lnTo>
                    <a:pt x="343" y="36"/>
                  </a:lnTo>
                  <a:lnTo>
                    <a:pt x="329" y="41"/>
                  </a:lnTo>
                  <a:lnTo>
                    <a:pt x="317" y="47"/>
                  </a:lnTo>
                  <a:lnTo>
                    <a:pt x="301" y="55"/>
                  </a:lnTo>
                  <a:lnTo>
                    <a:pt x="288" y="62"/>
                  </a:lnTo>
                  <a:lnTo>
                    <a:pt x="275" y="68"/>
                  </a:lnTo>
                  <a:lnTo>
                    <a:pt x="261" y="76"/>
                  </a:lnTo>
                  <a:lnTo>
                    <a:pt x="248" y="84"/>
                  </a:lnTo>
                  <a:lnTo>
                    <a:pt x="235" y="92"/>
                  </a:lnTo>
                  <a:lnTo>
                    <a:pt x="220" y="102"/>
                  </a:lnTo>
                  <a:lnTo>
                    <a:pt x="206" y="113"/>
                  </a:lnTo>
                  <a:lnTo>
                    <a:pt x="192" y="124"/>
                  </a:lnTo>
                  <a:lnTo>
                    <a:pt x="178" y="137"/>
                  </a:lnTo>
                  <a:lnTo>
                    <a:pt x="168" y="146"/>
                  </a:lnTo>
                  <a:lnTo>
                    <a:pt x="161" y="153"/>
                  </a:lnTo>
                  <a:lnTo>
                    <a:pt x="151" y="163"/>
                  </a:lnTo>
                  <a:lnTo>
                    <a:pt x="143" y="172"/>
                  </a:lnTo>
                  <a:lnTo>
                    <a:pt x="135" y="180"/>
                  </a:lnTo>
                  <a:lnTo>
                    <a:pt x="126" y="190"/>
                  </a:lnTo>
                  <a:lnTo>
                    <a:pt x="119" y="199"/>
                  </a:lnTo>
                  <a:lnTo>
                    <a:pt x="112" y="208"/>
                  </a:lnTo>
                  <a:lnTo>
                    <a:pt x="105" y="217"/>
                  </a:lnTo>
                  <a:lnTo>
                    <a:pt x="95" y="231"/>
                  </a:lnTo>
                  <a:lnTo>
                    <a:pt x="86" y="243"/>
                  </a:lnTo>
                  <a:lnTo>
                    <a:pt x="77" y="259"/>
                  </a:lnTo>
                  <a:lnTo>
                    <a:pt x="67" y="276"/>
                  </a:lnTo>
                  <a:lnTo>
                    <a:pt x="59" y="291"/>
                  </a:lnTo>
                  <a:lnTo>
                    <a:pt x="52" y="308"/>
                  </a:lnTo>
                  <a:lnTo>
                    <a:pt x="43" y="326"/>
                  </a:lnTo>
                  <a:lnTo>
                    <a:pt x="34" y="350"/>
                  </a:lnTo>
                  <a:lnTo>
                    <a:pt x="26" y="370"/>
                  </a:lnTo>
                  <a:lnTo>
                    <a:pt x="20" y="393"/>
                  </a:lnTo>
                  <a:lnTo>
                    <a:pt x="13" y="419"/>
                  </a:lnTo>
                  <a:lnTo>
                    <a:pt x="7" y="451"/>
                  </a:lnTo>
                  <a:lnTo>
                    <a:pt x="3" y="476"/>
                  </a:lnTo>
                  <a:lnTo>
                    <a:pt x="2" y="491"/>
                  </a:lnTo>
                  <a:lnTo>
                    <a:pt x="1" y="503"/>
                  </a:lnTo>
                  <a:lnTo>
                    <a:pt x="1" y="511"/>
                  </a:lnTo>
                  <a:lnTo>
                    <a:pt x="0" y="521"/>
                  </a:lnTo>
                  <a:lnTo>
                    <a:pt x="1" y="535"/>
                  </a:lnTo>
                  <a:close/>
                </a:path>
              </a:pathLst>
            </a:custGeom>
            <a:solidFill>
              <a:srgbClr val="969696"/>
            </a:solidFill>
            <a:ln w="12700">
              <a:solidFill>
                <a:srgbClr val="202020"/>
              </a:solidFill>
              <a:prstDash val="solid"/>
              <a:round/>
              <a:headEnd/>
              <a:tailEnd/>
            </a:ln>
            <a:effectLst>
              <a:outerShdw dist="107763" dir="2700000" algn="ctr" rotWithShape="0">
                <a:schemeClr val="tx1"/>
              </a:outerShdw>
            </a:effectLst>
          </p:spPr>
          <p:txBody>
            <a:bodyPr/>
            <a:lstStyle/>
            <a:p>
              <a:endParaRPr lang="tr-TR" dirty="0"/>
            </a:p>
          </p:txBody>
        </p:sp>
        <p:grpSp>
          <p:nvGrpSpPr>
            <p:cNvPr id="20" name="Group 6"/>
            <p:cNvGrpSpPr>
              <a:grpSpLocks/>
            </p:cNvGrpSpPr>
            <p:nvPr/>
          </p:nvGrpSpPr>
          <p:grpSpPr bwMode="auto">
            <a:xfrm>
              <a:off x="3697" y="2585"/>
              <a:ext cx="773" cy="790"/>
              <a:chOff x="3697" y="2585"/>
              <a:chExt cx="773" cy="790"/>
            </a:xfrm>
          </p:grpSpPr>
          <p:sp>
            <p:nvSpPr>
              <p:cNvPr id="21" name="Oval 7"/>
              <p:cNvSpPr>
                <a:spLocks noChangeArrowheads="1"/>
              </p:cNvSpPr>
              <p:nvPr/>
            </p:nvSpPr>
            <p:spPr bwMode="auto">
              <a:xfrm>
                <a:off x="3697" y="2585"/>
                <a:ext cx="766" cy="767"/>
              </a:xfrm>
              <a:prstGeom prst="ellipse">
                <a:avLst/>
              </a:prstGeom>
              <a:noFill/>
              <a:ln w="12700">
                <a:solidFill>
                  <a:srgbClr val="FFFFFF"/>
                </a:solidFill>
                <a:round/>
                <a:headEnd/>
                <a:tailEnd/>
              </a:ln>
            </p:spPr>
            <p:txBody>
              <a:bodyPr/>
              <a:lstStyle/>
              <a:p>
                <a:endParaRPr lang="tr-TR" dirty="0"/>
              </a:p>
            </p:txBody>
          </p:sp>
          <p:sp>
            <p:nvSpPr>
              <p:cNvPr id="22" name="Line 8"/>
              <p:cNvSpPr>
                <a:spLocks noChangeShapeType="1"/>
              </p:cNvSpPr>
              <p:nvPr/>
            </p:nvSpPr>
            <p:spPr bwMode="auto">
              <a:xfrm flipV="1">
                <a:off x="3807" y="2694"/>
                <a:ext cx="549" cy="550"/>
              </a:xfrm>
              <a:prstGeom prst="line">
                <a:avLst/>
              </a:prstGeom>
              <a:noFill/>
              <a:ln w="12700">
                <a:solidFill>
                  <a:srgbClr val="FFFFFF"/>
                </a:solidFill>
                <a:round/>
                <a:headEnd/>
                <a:tailEnd/>
              </a:ln>
            </p:spPr>
            <p:txBody>
              <a:bodyPr/>
              <a:lstStyle/>
              <a:p>
                <a:endParaRPr lang="tr-TR" dirty="0"/>
              </a:p>
            </p:txBody>
          </p:sp>
          <p:sp>
            <p:nvSpPr>
              <p:cNvPr id="23" name="Freeform 9"/>
              <p:cNvSpPr>
                <a:spLocks/>
              </p:cNvSpPr>
              <p:nvPr/>
            </p:nvSpPr>
            <p:spPr bwMode="auto">
              <a:xfrm>
                <a:off x="3730" y="2831"/>
                <a:ext cx="702" cy="290"/>
              </a:xfrm>
              <a:custGeom>
                <a:avLst/>
                <a:gdLst/>
                <a:ahLst/>
                <a:cxnLst>
                  <a:cxn ang="0">
                    <a:pos x="0" y="290"/>
                  </a:cxn>
                  <a:cxn ang="0">
                    <a:pos x="351" y="139"/>
                  </a:cxn>
                  <a:cxn ang="0">
                    <a:pos x="702" y="0"/>
                  </a:cxn>
                </a:cxnLst>
                <a:rect l="0" t="0" r="r" b="b"/>
                <a:pathLst>
                  <a:path w="702" h="290">
                    <a:moveTo>
                      <a:pt x="0" y="290"/>
                    </a:moveTo>
                    <a:lnTo>
                      <a:pt x="351" y="139"/>
                    </a:lnTo>
                    <a:lnTo>
                      <a:pt x="702" y="0"/>
                    </a:lnTo>
                  </a:path>
                </a:pathLst>
              </a:custGeom>
              <a:noFill/>
              <a:ln w="12700">
                <a:solidFill>
                  <a:srgbClr val="FFFFFF"/>
                </a:solidFill>
                <a:prstDash val="solid"/>
                <a:round/>
                <a:headEnd/>
                <a:tailEnd/>
              </a:ln>
            </p:spPr>
            <p:txBody>
              <a:bodyPr/>
              <a:lstStyle/>
              <a:p>
                <a:endParaRPr lang="tr-TR" dirty="0"/>
              </a:p>
            </p:txBody>
          </p:sp>
          <p:sp>
            <p:nvSpPr>
              <p:cNvPr id="24" name="Freeform 10"/>
              <p:cNvSpPr>
                <a:spLocks/>
              </p:cNvSpPr>
              <p:nvPr/>
            </p:nvSpPr>
            <p:spPr bwMode="auto">
              <a:xfrm>
                <a:off x="3730" y="2831"/>
                <a:ext cx="702" cy="290"/>
              </a:xfrm>
              <a:custGeom>
                <a:avLst/>
                <a:gdLst/>
                <a:ahLst/>
                <a:cxnLst>
                  <a:cxn ang="0">
                    <a:pos x="0" y="0"/>
                  </a:cxn>
                  <a:cxn ang="0">
                    <a:pos x="351" y="139"/>
                  </a:cxn>
                  <a:cxn ang="0">
                    <a:pos x="702" y="290"/>
                  </a:cxn>
                </a:cxnLst>
                <a:rect l="0" t="0" r="r" b="b"/>
                <a:pathLst>
                  <a:path w="702" h="290">
                    <a:moveTo>
                      <a:pt x="0" y="0"/>
                    </a:moveTo>
                    <a:lnTo>
                      <a:pt x="351" y="139"/>
                    </a:lnTo>
                    <a:lnTo>
                      <a:pt x="702" y="290"/>
                    </a:lnTo>
                  </a:path>
                </a:pathLst>
              </a:custGeom>
              <a:noFill/>
              <a:ln w="12700">
                <a:solidFill>
                  <a:srgbClr val="FFFFFF"/>
                </a:solidFill>
                <a:prstDash val="solid"/>
                <a:round/>
                <a:headEnd/>
                <a:tailEnd/>
              </a:ln>
            </p:spPr>
            <p:txBody>
              <a:bodyPr/>
              <a:lstStyle/>
              <a:p>
                <a:endParaRPr lang="tr-TR" dirty="0"/>
              </a:p>
            </p:txBody>
          </p:sp>
          <p:sp>
            <p:nvSpPr>
              <p:cNvPr id="25" name="Line 11"/>
              <p:cNvSpPr>
                <a:spLocks noChangeShapeType="1"/>
              </p:cNvSpPr>
              <p:nvPr/>
            </p:nvSpPr>
            <p:spPr bwMode="auto">
              <a:xfrm>
                <a:off x="3807" y="2695"/>
                <a:ext cx="557" cy="557"/>
              </a:xfrm>
              <a:prstGeom prst="line">
                <a:avLst/>
              </a:prstGeom>
              <a:noFill/>
              <a:ln w="12700">
                <a:solidFill>
                  <a:srgbClr val="FFFFFF"/>
                </a:solidFill>
                <a:round/>
                <a:headEnd/>
                <a:tailEnd/>
              </a:ln>
            </p:spPr>
            <p:txBody>
              <a:bodyPr/>
              <a:lstStyle/>
              <a:p>
                <a:endParaRPr lang="tr-TR" dirty="0"/>
              </a:p>
            </p:txBody>
          </p:sp>
          <p:sp>
            <p:nvSpPr>
              <p:cNvPr id="26" name="Freeform 12"/>
              <p:cNvSpPr>
                <a:spLocks/>
              </p:cNvSpPr>
              <p:nvPr/>
            </p:nvSpPr>
            <p:spPr bwMode="auto">
              <a:xfrm>
                <a:off x="3943" y="2618"/>
                <a:ext cx="291" cy="702"/>
              </a:xfrm>
              <a:custGeom>
                <a:avLst/>
                <a:gdLst/>
                <a:ahLst/>
                <a:cxnLst>
                  <a:cxn ang="0">
                    <a:pos x="0" y="0"/>
                  </a:cxn>
                  <a:cxn ang="0">
                    <a:pos x="138" y="351"/>
                  </a:cxn>
                  <a:cxn ang="0">
                    <a:pos x="291" y="702"/>
                  </a:cxn>
                </a:cxnLst>
                <a:rect l="0" t="0" r="r" b="b"/>
                <a:pathLst>
                  <a:path w="291" h="702">
                    <a:moveTo>
                      <a:pt x="0" y="0"/>
                    </a:moveTo>
                    <a:lnTo>
                      <a:pt x="138" y="351"/>
                    </a:lnTo>
                    <a:lnTo>
                      <a:pt x="291" y="702"/>
                    </a:lnTo>
                  </a:path>
                </a:pathLst>
              </a:custGeom>
              <a:noFill/>
              <a:ln w="12700">
                <a:solidFill>
                  <a:srgbClr val="FFFFFF"/>
                </a:solidFill>
                <a:prstDash val="solid"/>
                <a:round/>
                <a:headEnd/>
                <a:tailEnd/>
              </a:ln>
            </p:spPr>
            <p:txBody>
              <a:bodyPr/>
              <a:lstStyle/>
              <a:p>
                <a:endParaRPr lang="tr-TR" dirty="0"/>
              </a:p>
            </p:txBody>
          </p:sp>
          <p:sp>
            <p:nvSpPr>
              <p:cNvPr id="27" name="Line 13"/>
              <p:cNvSpPr>
                <a:spLocks noChangeShapeType="1"/>
              </p:cNvSpPr>
              <p:nvPr/>
            </p:nvSpPr>
            <p:spPr bwMode="auto">
              <a:xfrm>
                <a:off x="4081" y="2588"/>
                <a:ext cx="1" cy="787"/>
              </a:xfrm>
              <a:prstGeom prst="line">
                <a:avLst/>
              </a:prstGeom>
              <a:noFill/>
              <a:ln w="12700">
                <a:solidFill>
                  <a:srgbClr val="FFFFFF"/>
                </a:solidFill>
                <a:round/>
                <a:headEnd/>
                <a:tailEnd/>
              </a:ln>
            </p:spPr>
            <p:txBody>
              <a:bodyPr/>
              <a:lstStyle/>
              <a:p>
                <a:endParaRPr lang="tr-TR" dirty="0"/>
              </a:p>
            </p:txBody>
          </p:sp>
          <p:sp>
            <p:nvSpPr>
              <p:cNvPr id="28" name="Line 14"/>
              <p:cNvSpPr>
                <a:spLocks noChangeShapeType="1"/>
              </p:cNvSpPr>
              <p:nvPr/>
            </p:nvSpPr>
            <p:spPr bwMode="auto">
              <a:xfrm>
                <a:off x="3700" y="2970"/>
                <a:ext cx="770" cy="1"/>
              </a:xfrm>
              <a:prstGeom prst="line">
                <a:avLst/>
              </a:prstGeom>
              <a:noFill/>
              <a:ln w="12700">
                <a:solidFill>
                  <a:srgbClr val="FFFFFF"/>
                </a:solidFill>
                <a:round/>
                <a:headEnd/>
                <a:tailEnd/>
              </a:ln>
            </p:spPr>
            <p:txBody>
              <a:bodyPr/>
              <a:lstStyle/>
              <a:p>
                <a:endParaRPr lang="tr-TR" dirty="0"/>
              </a:p>
            </p:txBody>
          </p:sp>
          <p:sp>
            <p:nvSpPr>
              <p:cNvPr id="29" name="Freeform 15"/>
              <p:cNvSpPr>
                <a:spLocks/>
              </p:cNvSpPr>
              <p:nvPr/>
            </p:nvSpPr>
            <p:spPr bwMode="auto">
              <a:xfrm>
                <a:off x="3928" y="2618"/>
                <a:ext cx="291" cy="702"/>
              </a:xfrm>
              <a:custGeom>
                <a:avLst/>
                <a:gdLst/>
                <a:ahLst/>
                <a:cxnLst>
                  <a:cxn ang="0">
                    <a:pos x="291" y="0"/>
                  </a:cxn>
                  <a:cxn ang="0">
                    <a:pos x="153" y="352"/>
                  </a:cxn>
                  <a:cxn ang="0">
                    <a:pos x="0" y="702"/>
                  </a:cxn>
                </a:cxnLst>
                <a:rect l="0" t="0" r="r" b="b"/>
                <a:pathLst>
                  <a:path w="291" h="702">
                    <a:moveTo>
                      <a:pt x="291" y="0"/>
                    </a:moveTo>
                    <a:lnTo>
                      <a:pt x="153" y="352"/>
                    </a:lnTo>
                    <a:lnTo>
                      <a:pt x="0" y="702"/>
                    </a:lnTo>
                  </a:path>
                </a:pathLst>
              </a:custGeom>
              <a:noFill/>
              <a:ln w="12700">
                <a:solidFill>
                  <a:srgbClr val="FFFFFF"/>
                </a:solidFill>
                <a:prstDash val="solid"/>
                <a:round/>
                <a:headEnd/>
                <a:tailEnd/>
              </a:ln>
            </p:spPr>
            <p:txBody>
              <a:bodyPr/>
              <a:lstStyle/>
              <a:p>
                <a:endParaRPr lang="tr-TR" dirty="0"/>
              </a:p>
            </p:txBody>
          </p:sp>
          <p:sp>
            <p:nvSpPr>
              <p:cNvPr id="30" name="Oval 16"/>
              <p:cNvSpPr>
                <a:spLocks noChangeArrowheads="1"/>
              </p:cNvSpPr>
              <p:nvPr/>
            </p:nvSpPr>
            <p:spPr bwMode="auto">
              <a:xfrm>
                <a:off x="3700" y="2588"/>
                <a:ext cx="760" cy="761"/>
              </a:xfrm>
              <a:prstGeom prst="ellipse">
                <a:avLst/>
              </a:prstGeom>
              <a:noFill/>
              <a:ln w="12700">
                <a:solidFill>
                  <a:srgbClr val="FFFFFF"/>
                </a:solidFill>
                <a:round/>
                <a:headEnd/>
                <a:tailEnd/>
              </a:ln>
            </p:spPr>
            <p:txBody>
              <a:bodyPr/>
              <a:lstStyle/>
              <a:p>
                <a:endParaRPr lang="tr-TR" dirty="0"/>
              </a:p>
            </p:txBody>
          </p:sp>
          <p:grpSp>
            <p:nvGrpSpPr>
              <p:cNvPr id="31" name="Group 17"/>
              <p:cNvGrpSpPr>
                <a:grpSpLocks/>
              </p:cNvGrpSpPr>
              <p:nvPr/>
            </p:nvGrpSpPr>
            <p:grpSpPr bwMode="auto">
              <a:xfrm>
                <a:off x="3898" y="2787"/>
                <a:ext cx="365" cy="363"/>
                <a:chOff x="3898" y="2787"/>
                <a:chExt cx="365" cy="363"/>
              </a:xfrm>
            </p:grpSpPr>
            <p:sp>
              <p:nvSpPr>
                <p:cNvPr id="32" name="Oval 18"/>
                <p:cNvSpPr>
                  <a:spLocks noChangeArrowheads="1"/>
                </p:cNvSpPr>
                <p:nvPr/>
              </p:nvSpPr>
              <p:spPr bwMode="auto">
                <a:xfrm>
                  <a:off x="3898" y="2787"/>
                  <a:ext cx="365" cy="363"/>
                </a:xfrm>
                <a:prstGeom prst="ellipse">
                  <a:avLst/>
                </a:prstGeom>
                <a:solidFill>
                  <a:srgbClr val="A0A0A0"/>
                </a:solidFill>
                <a:ln w="12700">
                  <a:solidFill>
                    <a:srgbClr val="FFFFFF"/>
                  </a:solidFill>
                  <a:round/>
                  <a:headEnd/>
                  <a:tailEnd/>
                </a:ln>
              </p:spPr>
              <p:txBody>
                <a:bodyPr/>
                <a:lstStyle/>
                <a:p>
                  <a:endParaRPr lang="tr-TR" dirty="0"/>
                </a:p>
              </p:txBody>
            </p:sp>
            <p:sp>
              <p:nvSpPr>
                <p:cNvPr id="33" name="Oval 19"/>
                <p:cNvSpPr>
                  <a:spLocks noChangeArrowheads="1"/>
                </p:cNvSpPr>
                <p:nvPr/>
              </p:nvSpPr>
              <p:spPr bwMode="auto">
                <a:xfrm>
                  <a:off x="4005" y="2893"/>
                  <a:ext cx="150" cy="151"/>
                </a:xfrm>
                <a:prstGeom prst="ellipse">
                  <a:avLst/>
                </a:prstGeom>
                <a:solidFill>
                  <a:srgbClr val="606060"/>
                </a:solidFill>
                <a:ln w="12700">
                  <a:solidFill>
                    <a:srgbClr val="FFFFFF"/>
                  </a:solidFill>
                  <a:round/>
                  <a:headEnd/>
                  <a:tailEnd/>
                </a:ln>
              </p:spPr>
              <p:txBody>
                <a:bodyPr/>
                <a:lstStyle/>
                <a:p>
                  <a:endParaRPr lang="tr-TR" dirty="0"/>
                </a:p>
              </p:txBody>
            </p:sp>
            <p:sp>
              <p:nvSpPr>
                <p:cNvPr id="34" name="Oval 20"/>
                <p:cNvSpPr>
                  <a:spLocks noChangeArrowheads="1"/>
                </p:cNvSpPr>
                <p:nvPr/>
              </p:nvSpPr>
              <p:spPr bwMode="auto">
                <a:xfrm>
                  <a:off x="4050" y="2939"/>
                  <a:ext cx="59" cy="59"/>
                </a:xfrm>
                <a:prstGeom prst="ellipse">
                  <a:avLst/>
                </a:prstGeom>
                <a:solidFill>
                  <a:srgbClr val="202020"/>
                </a:solidFill>
                <a:ln w="12700">
                  <a:solidFill>
                    <a:srgbClr val="FFFFFF"/>
                  </a:solidFill>
                  <a:round/>
                  <a:headEnd/>
                  <a:tailEnd/>
                </a:ln>
              </p:spPr>
              <p:txBody>
                <a:bodyPr/>
                <a:lstStyle/>
                <a:p>
                  <a:endParaRPr lang="tr-TR" dirty="0"/>
                </a:p>
              </p:txBody>
            </p:sp>
          </p:grpSp>
        </p:grpSp>
      </p:grpSp>
      <p:sp>
        <p:nvSpPr>
          <p:cNvPr id="35" name="Text Box 2"/>
          <p:cNvSpPr txBox="1">
            <a:spLocks noChangeArrowheads="1"/>
          </p:cNvSpPr>
          <p:nvPr/>
        </p:nvSpPr>
        <p:spPr bwMode="auto">
          <a:xfrm>
            <a:off x="669925" y="4664075"/>
            <a:ext cx="7478329" cy="1003801"/>
          </a:xfrm>
          <a:prstGeom prst="rect">
            <a:avLst/>
          </a:prstGeom>
          <a:solidFill>
            <a:srgbClr val="FFFFCC"/>
          </a:solidFill>
          <a:ln w="12700" cap="sq">
            <a:solidFill>
              <a:schemeClr val="accent1"/>
            </a:solidFill>
            <a:miter lim="800000"/>
            <a:headEnd type="none" w="sm" len="sm"/>
            <a:tailEnd type="none" w="sm" len="sm"/>
          </a:ln>
          <a:effectLst>
            <a:outerShdw dist="35921" dir="2700000" algn="ctr" rotWithShape="0">
              <a:schemeClr val="bg2"/>
            </a:outerShdw>
          </a:effectLst>
        </p:spPr>
        <p:txBody>
          <a:bodyPr wrap="none">
            <a:spAutoFit/>
          </a:bodyPr>
          <a:lstStyle/>
          <a:p>
            <a:pPr algn="ctr" eaLnBrk="0" hangingPunct="0">
              <a:lnSpc>
                <a:spcPct val="130000"/>
              </a:lnSpc>
            </a:pPr>
            <a:r>
              <a:rPr lang="tr-TR" sz="2400" b="1" dirty="0"/>
              <a:t>Başkalarından öğrenmek,</a:t>
            </a:r>
          </a:p>
          <a:p>
            <a:pPr algn="ctr" eaLnBrk="0" hangingPunct="0">
              <a:lnSpc>
                <a:spcPct val="130000"/>
              </a:lnSpc>
            </a:pPr>
            <a:r>
              <a:rPr lang="tr-TR" sz="2400" b="1" dirty="0"/>
              <a:t> Başkalarının hatalarını tekrarlamamak için...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357174"/>
          </a:xfrm>
        </p:spPr>
        <p:txBody>
          <a:bodyPr>
            <a:normAutofit fontScale="90000"/>
          </a:bodyPr>
          <a:lstStyle/>
          <a:p>
            <a:r>
              <a:rPr lang="tr-TR" dirty="0" smtClean="0">
                <a:solidFill>
                  <a:schemeClr val="tx2">
                    <a:lumMod val="75000"/>
                  </a:schemeClr>
                </a:solidFill>
              </a:rPr>
              <a:t>Benchmarking Uygulama Kuralları</a:t>
            </a:r>
            <a:r>
              <a:rPr lang="tr-TR" cap="all" dirty="0" smtClean="0">
                <a:solidFill>
                  <a:schemeClr val="tx2">
                    <a:lumMod val="75000"/>
                  </a:schemeClr>
                </a:solidFill>
              </a:rPr>
              <a:t/>
            </a:r>
            <a:br>
              <a:rPr lang="tr-TR" cap="all" dirty="0" smtClean="0">
                <a:solidFill>
                  <a:schemeClr val="tx2">
                    <a:lumMod val="75000"/>
                  </a:schemeClr>
                </a:solidFill>
              </a:rPr>
            </a:br>
            <a:endParaRPr lang="tr-TR" dirty="0"/>
          </a:p>
        </p:txBody>
      </p:sp>
      <p:sp>
        <p:nvSpPr>
          <p:cNvPr id="5" name="4 Metin kutusu"/>
          <p:cNvSpPr txBox="1"/>
          <p:nvPr/>
        </p:nvSpPr>
        <p:spPr>
          <a:xfrm>
            <a:off x="642910" y="1357298"/>
            <a:ext cx="7358114" cy="5909310"/>
          </a:xfrm>
          <a:prstGeom prst="rect">
            <a:avLst/>
          </a:prstGeom>
          <a:noFill/>
        </p:spPr>
        <p:txBody>
          <a:bodyPr wrap="square" rtlCol="0">
            <a:spAutoFit/>
          </a:bodyPr>
          <a:lstStyle/>
          <a:p>
            <a:pPr>
              <a:lnSpc>
                <a:spcPct val="150000"/>
              </a:lnSpc>
              <a:buBlip>
                <a:blip r:embed="rId2"/>
              </a:buBlip>
            </a:pPr>
            <a:r>
              <a:rPr lang="tr-TR" sz="2400" dirty="0" smtClean="0"/>
              <a:t>Hukuka uygun bir şekilde çalışmak</a:t>
            </a:r>
          </a:p>
          <a:p>
            <a:pPr>
              <a:lnSpc>
                <a:spcPct val="150000"/>
              </a:lnSpc>
              <a:buBlip>
                <a:blip r:embed="rId2"/>
              </a:buBlip>
            </a:pPr>
            <a:r>
              <a:rPr lang="tr-TR" sz="2400" dirty="0" smtClean="0"/>
              <a:t>Almış olunan bilgi kadar diğer şirkete bilgi vermek</a:t>
            </a:r>
          </a:p>
          <a:p>
            <a:pPr>
              <a:lnSpc>
                <a:spcPct val="150000"/>
              </a:lnSpc>
              <a:buBlip>
                <a:blip r:embed="rId2"/>
              </a:buBlip>
            </a:pPr>
            <a:r>
              <a:rPr lang="tr-TR" sz="2400" dirty="0" smtClean="0"/>
              <a:t>Gizliliğe saygılı olmak</a:t>
            </a:r>
          </a:p>
          <a:p>
            <a:pPr>
              <a:lnSpc>
                <a:spcPct val="150000"/>
              </a:lnSpc>
              <a:buBlip>
                <a:blip r:embed="rId2"/>
              </a:buBlip>
            </a:pPr>
            <a:r>
              <a:rPr lang="tr-TR" sz="2400" dirty="0" smtClean="0"/>
              <a:t>Bilgiyi şirket içinde tutmak</a:t>
            </a:r>
          </a:p>
          <a:p>
            <a:pPr>
              <a:lnSpc>
                <a:spcPct val="150000"/>
              </a:lnSpc>
              <a:buBlip>
                <a:blip r:embed="rId2"/>
              </a:buBlip>
            </a:pPr>
            <a:r>
              <a:rPr lang="tr-TR" sz="2400" dirty="0" smtClean="0"/>
              <a:t>Benchmarking ilişkilerini kullanmak.</a:t>
            </a:r>
          </a:p>
          <a:p>
            <a:pPr>
              <a:lnSpc>
                <a:spcPct val="150000"/>
              </a:lnSpc>
              <a:buBlip>
                <a:blip r:embed="rId2"/>
              </a:buBlip>
            </a:pPr>
            <a:r>
              <a:rPr lang="tr-TR" sz="2400" dirty="0" smtClean="0"/>
              <a:t>İzinsiz alıntı yapmamak</a:t>
            </a:r>
          </a:p>
          <a:p>
            <a:pPr>
              <a:lnSpc>
                <a:spcPct val="150000"/>
              </a:lnSpc>
              <a:buBlip>
                <a:blip r:embed="rId2"/>
              </a:buBlip>
            </a:pPr>
            <a:r>
              <a:rPr lang="tr-TR" sz="2400" dirty="0" smtClean="0"/>
              <a:t>Baştan hazırlıklı olmak, beklentileri anlamak.</a:t>
            </a:r>
          </a:p>
          <a:p>
            <a:pPr>
              <a:lnSpc>
                <a:spcPct val="150000"/>
              </a:lnSpc>
              <a:buBlip>
                <a:blip r:embed="rId2"/>
              </a:buBlip>
            </a:pPr>
            <a:r>
              <a:rPr lang="tr-TR" sz="2400" dirty="0" smtClean="0"/>
              <a:t>Hedef doğrultusunda hareket etmek</a:t>
            </a:r>
          </a:p>
          <a:p>
            <a:pPr>
              <a:lnSpc>
                <a:spcPct val="150000"/>
              </a:lnSpc>
              <a:buBlip>
                <a:blip r:embed="rId2"/>
              </a:buBlip>
            </a:pPr>
            <a:r>
              <a:rPr lang="tr-TR" sz="2400" dirty="0" smtClean="0"/>
              <a:t>Beklentilere uygun olarak hareket etmek.</a:t>
            </a:r>
          </a:p>
          <a:p>
            <a:pPr>
              <a:lnSpc>
                <a:spcPct val="150000"/>
              </a:lnSpc>
              <a:buBlip>
                <a:blip r:embed="rId2"/>
              </a:buBlip>
            </a:pPr>
            <a:r>
              <a:rPr lang="tr-TR" sz="2400" dirty="0" smtClean="0"/>
              <a:t>Dürüst olmak</a:t>
            </a: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85794"/>
            <a:ext cx="8229600" cy="500050"/>
          </a:xfrm>
        </p:spPr>
        <p:txBody>
          <a:bodyPr>
            <a:normAutofit fontScale="90000"/>
          </a:bodyPr>
          <a:lstStyle/>
          <a:p>
            <a:r>
              <a:rPr lang="tr-TR" dirty="0" smtClean="0"/>
              <a:t>Benchmarking’in Özellikleri Ve İlkeleri</a:t>
            </a:r>
            <a:endParaRPr lang="tr-TR" dirty="0"/>
          </a:p>
        </p:txBody>
      </p:sp>
      <p:sp>
        <p:nvSpPr>
          <p:cNvPr id="5" name="4 Metin kutusu"/>
          <p:cNvSpPr txBox="1"/>
          <p:nvPr/>
        </p:nvSpPr>
        <p:spPr>
          <a:xfrm>
            <a:off x="683568" y="1857364"/>
            <a:ext cx="8460432" cy="4893647"/>
          </a:xfrm>
          <a:prstGeom prst="rect">
            <a:avLst/>
          </a:prstGeom>
          <a:noFill/>
        </p:spPr>
        <p:txBody>
          <a:bodyPr wrap="square" rtlCol="0">
            <a:spAutoFit/>
          </a:bodyPr>
          <a:lstStyle/>
          <a:p>
            <a:pPr algn="just">
              <a:lnSpc>
                <a:spcPct val="150000"/>
              </a:lnSpc>
              <a:buBlip>
                <a:blip r:embed="rId2"/>
              </a:buBlip>
            </a:pPr>
            <a:r>
              <a:rPr lang="tr-TR" sz="2400" dirty="0" smtClean="0">
                <a:cs typeface="Arial" pitchFamily="34" charset="0"/>
              </a:rPr>
              <a:t> Aktif ve sürekli değişim ve gelişim odaklılık esastır,</a:t>
            </a:r>
          </a:p>
          <a:p>
            <a:pPr algn="just">
              <a:lnSpc>
                <a:spcPct val="150000"/>
              </a:lnSpc>
              <a:buBlip>
                <a:blip r:embed="rId2"/>
              </a:buBlip>
            </a:pPr>
            <a:r>
              <a:rPr lang="tr-TR" sz="2400" dirty="0" smtClean="0">
                <a:cs typeface="Arial" pitchFamily="34" charset="0"/>
              </a:rPr>
              <a:t> Atılımcı ve olumlu bir yaklaşımdır,</a:t>
            </a:r>
          </a:p>
          <a:p>
            <a:pPr algn="just">
              <a:lnSpc>
                <a:spcPct val="150000"/>
              </a:lnSpc>
              <a:buBlip>
                <a:blip r:embed="rId2"/>
              </a:buBlip>
            </a:pPr>
            <a:r>
              <a:rPr lang="tr-TR" sz="2400" dirty="0" smtClean="0">
                <a:cs typeface="Arial" pitchFamily="34" charset="0"/>
              </a:rPr>
              <a:t> Değişim için en geçerli kanıttır,</a:t>
            </a:r>
          </a:p>
          <a:p>
            <a:pPr algn="just">
              <a:lnSpc>
                <a:spcPct val="150000"/>
              </a:lnSpc>
              <a:buBlip>
                <a:blip r:embed="rId2"/>
              </a:buBlip>
            </a:pPr>
            <a:r>
              <a:rPr lang="tr-TR" sz="2400" dirty="0" smtClean="0">
                <a:cs typeface="Arial" pitchFamily="34" charset="0"/>
              </a:rPr>
              <a:t> Yeni fikir ve görüşlere açıktır,</a:t>
            </a:r>
          </a:p>
          <a:p>
            <a:pPr algn="just">
              <a:lnSpc>
                <a:spcPct val="150000"/>
              </a:lnSpc>
              <a:buBlip>
                <a:blip r:embed="rId2"/>
              </a:buBlip>
            </a:pPr>
            <a:r>
              <a:rPr lang="tr-TR" sz="2400" dirty="0" smtClean="0">
                <a:cs typeface="Arial" pitchFamily="34" charset="0"/>
              </a:rPr>
              <a:t> Uygulamalara yöneliktir,</a:t>
            </a:r>
          </a:p>
          <a:p>
            <a:pPr algn="just">
              <a:lnSpc>
                <a:spcPct val="150000"/>
              </a:lnSpc>
              <a:buBlip>
                <a:blip r:embed="rId2"/>
              </a:buBlip>
            </a:pPr>
            <a:r>
              <a:rPr lang="tr-TR" sz="2400" dirty="0" smtClean="0">
                <a:cs typeface="Arial" pitchFamily="34" charset="0"/>
              </a:rPr>
              <a:t> Yalnızca en iyi uygulamalara dönüktür,</a:t>
            </a:r>
          </a:p>
          <a:p>
            <a:pPr algn="just">
              <a:lnSpc>
                <a:spcPct val="150000"/>
              </a:lnSpc>
              <a:buBlip>
                <a:blip r:embed="rId2"/>
              </a:buBlip>
            </a:pPr>
            <a:r>
              <a:rPr lang="tr-TR" sz="2400" dirty="0" smtClean="0">
                <a:cs typeface="Arial" pitchFamily="34" charset="0"/>
              </a:rPr>
              <a:t>Başkalarından önce kendi üstünlüklerini bilmeyi gerektirir,</a:t>
            </a:r>
          </a:p>
          <a:p>
            <a:pPr algn="just">
              <a:lnSpc>
                <a:spcPct val="150000"/>
              </a:lnSpc>
            </a:pPr>
            <a:endParaRPr lang="tr-TR" sz="2400" dirty="0" smtClean="0">
              <a:cs typeface="Arial" pitchFamily="34" charset="0"/>
            </a:endParaRPr>
          </a:p>
          <a:p>
            <a:pPr algn="just">
              <a:buFont typeface="Wingdings" pitchFamily="2" charset="2"/>
              <a:buChar char="v"/>
            </a:pPr>
            <a:endParaRPr lang="tr-TR" sz="2400" dirty="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00034" y="948690"/>
            <a:ext cx="8143932" cy="4801314"/>
          </a:xfrm>
          <a:prstGeom prst="rect">
            <a:avLst/>
          </a:prstGeom>
          <a:noFill/>
        </p:spPr>
        <p:txBody>
          <a:bodyPr wrap="square" rtlCol="0">
            <a:spAutoFit/>
          </a:bodyPr>
          <a:lstStyle/>
          <a:p>
            <a:pPr algn="just">
              <a:lnSpc>
                <a:spcPct val="150000"/>
              </a:lnSpc>
              <a:buBlip>
                <a:blip r:embed="rId2"/>
              </a:buBlip>
            </a:pPr>
            <a:r>
              <a:rPr lang="tr-TR" sz="2400" dirty="0" smtClean="0">
                <a:cs typeface="Arial" pitchFamily="34" charset="0"/>
              </a:rPr>
              <a:t>Liderlik pozisyonuna odaklanır,</a:t>
            </a:r>
          </a:p>
          <a:p>
            <a:pPr algn="just">
              <a:lnSpc>
                <a:spcPct val="150000"/>
              </a:lnSpc>
              <a:buBlip>
                <a:blip r:embed="rId2"/>
              </a:buBlip>
            </a:pPr>
            <a:r>
              <a:rPr lang="tr-TR" sz="2400" dirty="0" smtClean="0">
                <a:cs typeface="Arial" pitchFamily="34" charset="0"/>
              </a:rPr>
              <a:t> Taraflar arasında ortak ve karşılıklı bir yararlanmaya dayanır</a:t>
            </a:r>
          </a:p>
          <a:p>
            <a:pPr algn="just">
              <a:lnSpc>
                <a:spcPct val="150000"/>
              </a:lnSpc>
              <a:buBlip>
                <a:blip r:embed="rId2"/>
              </a:buBlip>
            </a:pPr>
            <a:r>
              <a:rPr lang="tr-TR" sz="2400" dirty="0" smtClean="0">
                <a:cs typeface="Arial" pitchFamily="34" charset="0"/>
              </a:rPr>
              <a:t> Temel ilkelerini akla uygun şekilde ölçülebilir niteliktedir,</a:t>
            </a:r>
          </a:p>
          <a:p>
            <a:pPr algn="just">
              <a:lnSpc>
                <a:spcPct val="150000"/>
              </a:lnSpc>
              <a:buBlip>
                <a:blip r:embed="rId2"/>
              </a:buBlip>
            </a:pPr>
            <a:r>
              <a:rPr lang="tr-TR" sz="2400" dirty="0" smtClean="0">
                <a:cs typeface="Arial" pitchFamily="34" charset="0"/>
              </a:rPr>
              <a:t> İlerlemeyi hedefler, kararlı ve disiplinli olmayı gerektirir,</a:t>
            </a:r>
          </a:p>
          <a:p>
            <a:pPr algn="just">
              <a:lnSpc>
                <a:spcPct val="150000"/>
              </a:lnSpc>
              <a:buBlip>
                <a:blip r:embed="rId2"/>
              </a:buBlip>
            </a:pPr>
            <a:r>
              <a:rPr lang="tr-TR" sz="2400" dirty="0" smtClean="0"/>
              <a:t> Üst yönetim desteğine dayanır.</a:t>
            </a:r>
            <a:endParaRPr lang="tr-TR" sz="2400" dirty="0" smtClean="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323528" y="857233"/>
            <a:ext cx="8496944" cy="1384995"/>
          </a:xfrm>
          <a:prstGeom prst="rect">
            <a:avLst/>
          </a:prstGeom>
          <a:noFill/>
        </p:spPr>
        <p:txBody>
          <a:bodyPr wrap="square" rtlCol="0">
            <a:spAutoFit/>
          </a:bodyPr>
          <a:lstStyle/>
          <a:p>
            <a:r>
              <a:rPr lang="tr-TR" sz="2400" dirty="0" smtClean="0">
                <a:cs typeface="Arial" pitchFamily="34" charset="0"/>
              </a:rPr>
              <a:t>Sonuç odaklı klasik anlayış ile süreç odaklı benchmarking arasındaki farklar şunlardır:</a:t>
            </a:r>
          </a:p>
          <a:p>
            <a:endParaRPr lang="tr-TR" dirty="0" smtClean="0"/>
          </a:p>
          <a:p>
            <a:endParaRPr lang="tr-TR" dirty="0"/>
          </a:p>
        </p:txBody>
      </p:sp>
      <p:pic>
        <p:nvPicPr>
          <p:cNvPr id="1026" name="Picture 2" descr="C:\Users\aslı\Desktop\Ekran Alıntısı.JPG"/>
          <p:cNvPicPr>
            <a:picLocks noChangeAspect="1" noChangeArrowheads="1"/>
          </p:cNvPicPr>
          <p:nvPr/>
        </p:nvPicPr>
        <p:blipFill>
          <a:blip r:embed="rId2" cstate="print"/>
          <a:srcRect/>
          <a:stretch>
            <a:fillRect/>
          </a:stretch>
        </p:blipFill>
        <p:spPr bwMode="auto">
          <a:xfrm>
            <a:off x="1142976" y="1714488"/>
            <a:ext cx="7000924" cy="469425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28596" y="928670"/>
            <a:ext cx="8501122" cy="5078313"/>
          </a:xfrm>
          <a:prstGeom prst="rect">
            <a:avLst/>
          </a:prstGeom>
          <a:noFill/>
        </p:spPr>
        <p:txBody>
          <a:bodyPr wrap="square" rtlCol="0">
            <a:spAutoFit/>
          </a:bodyPr>
          <a:lstStyle/>
          <a:p>
            <a:pPr algn="just">
              <a:lnSpc>
                <a:spcPct val="150000"/>
              </a:lnSpc>
              <a:buFont typeface="Wingdings" pitchFamily="2" charset="2"/>
              <a:buChar char="ü"/>
            </a:pPr>
            <a:r>
              <a:rPr lang="tr-TR" sz="2400" dirty="0" smtClean="0">
                <a:cs typeface="Arial" pitchFamily="34" charset="0"/>
              </a:rPr>
              <a:t>Benchmarking’in sınırları vardır. </a:t>
            </a:r>
          </a:p>
          <a:p>
            <a:pPr algn="just">
              <a:lnSpc>
                <a:spcPct val="150000"/>
              </a:lnSpc>
              <a:buFont typeface="Wingdings" pitchFamily="2" charset="2"/>
              <a:buChar char="ü"/>
            </a:pPr>
            <a:endParaRPr lang="tr-TR" sz="2400" dirty="0" smtClean="0">
              <a:cs typeface="Arial" pitchFamily="34" charset="0"/>
            </a:endParaRPr>
          </a:p>
          <a:p>
            <a:pPr algn="just">
              <a:lnSpc>
                <a:spcPct val="150000"/>
              </a:lnSpc>
              <a:buFont typeface="Wingdings" pitchFamily="2" charset="2"/>
              <a:buChar char="ü"/>
            </a:pPr>
            <a:r>
              <a:rPr lang="tr-TR" sz="2400" dirty="0" smtClean="0">
                <a:cs typeface="Arial" pitchFamily="34" charset="0"/>
              </a:rPr>
              <a:t>Kurumlardan kullanışlı bilgileri almak ve hizmetleri kıyaslamak, çıktıları kıyaslamaktan daha zor olabilir.</a:t>
            </a:r>
          </a:p>
          <a:p>
            <a:pPr algn="just">
              <a:lnSpc>
                <a:spcPct val="150000"/>
              </a:lnSpc>
            </a:pPr>
            <a:endParaRPr lang="tr-TR" sz="2400" dirty="0" smtClean="0">
              <a:cs typeface="Arial" pitchFamily="34" charset="0"/>
            </a:endParaRPr>
          </a:p>
          <a:p>
            <a:pPr algn="just">
              <a:lnSpc>
                <a:spcPct val="150000"/>
              </a:lnSpc>
            </a:pPr>
            <a:r>
              <a:rPr lang="tr-TR" sz="2400" dirty="0" smtClean="0">
                <a:cs typeface="Arial" pitchFamily="34" charset="0"/>
              </a:rPr>
              <a:t>Sürekli iyileştirme amacıyla kıyaslama için en iyi uygulamalar aranırken; profesyonelce iş birliğini kolaylaştırmak, verimliliği sağlamak ve etik düzeyini korumak için bağlı kalınması gereken bazı temel ilkeler vardır: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71472" y="928670"/>
            <a:ext cx="8215370" cy="5262979"/>
          </a:xfrm>
          <a:prstGeom prst="rect">
            <a:avLst/>
          </a:prstGeom>
          <a:noFill/>
        </p:spPr>
        <p:txBody>
          <a:bodyPr wrap="square" rtlCol="0">
            <a:spAutoFit/>
          </a:bodyPr>
          <a:lstStyle/>
          <a:p>
            <a:pPr>
              <a:buFont typeface="Wingdings" pitchFamily="2" charset="2"/>
              <a:buChar char="v"/>
            </a:pPr>
            <a:r>
              <a:rPr lang="tr-TR" sz="2400" i="1" u="sng" dirty="0" smtClean="0">
                <a:cs typeface="Arial" pitchFamily="34" charset="0"/>
              </a:rPr>
              <a:t> Değişim İlkesi</a:t>
            </a:r>
            <a:r>
              <a:rPr lang="tr-TR" sz="2400" i="1" dirty="0" smtClean="0">
                <a:cs typeface="Arial" pitchFamily="34" charset="0"/>
              </a:rPr>
              <a:t>: </a:t>
            </a:r>
            <a:r>
              <a:rPr lang="tr-TR" sz="2400" dirty="0" smtClean="0">
                <a:cs typeface="Arial" pitchFamily="34" charset="0"/>
              </a:rPr>
              <a:t>Bilgi değişimi</a:t>
            </a:r>
          </a:p>
          <a:p>
            <a:pPr>
              <a:buFont typeface="Wingdings" pitchFamily="2" charset="2"/>
              <a:buChar char="v"/>
            </a:pPr>
            <a:endParaRPr lang="tr-TR" sz="2400" dirty="0" smtClean="0">
              <a:cs typeface="Arial" pitchFamily="34" charset="0"/>
            </a:endParaRPr>
          </a:p>
          <a:p>
            <a:pPr>
              <a:buFont typeface="Wingdings" pitchFamily="2" charset="2"/>
              <a:buChar char="v"/>
            </a:pPr>
            <a:r>
              <a:rPr lang="tr-TR" sz="2400" i="1" u="sng" dirty="0" smtClean="0">
                <a:cs typeface="Arial" pitchFamily="34" charset="0"/>
              </a:rPr>
              <a:t> Gizlilik İlkesi</a:t>
            </a:r>
            <a:r>
              <a:rPr lang="tr-TR" sz="2400" i="1" dirty="0" smtClean="0">
                <a:cs typeface="Arial" pitchFamily="34" charset="0"/>
              </a:rPr>
              <a:t>: </a:t>
            </a:r>
            <a:r>
              <a:rPr lang="tr-TR" sz="2400" dirty="0" smtClean="0">
                <a:cs typeface="Arial" pitchFamily="34" charset="0"/>
              </a:rPr>
              <a:t>Bilgi değişimi kişi ve kurum arasındadır.</a:t>
            </a:r>
          </a:p>
          <a:p>
            <a:pPr>
              <a:buFont typeface="Wingdings" pitchFamily="2" charset="2"/>
              <a:buChar char="v"/>
            </a:pPr>
            <a:endParaRPr lang="tr-TR" sz="2400" dirty="0" smtClean="0">
              <a:cs typeface="Arial" pitchFamily="34" charset="0"/>
            </a:endParaRPr>
          </a:p>
          <a:p>
            <a:pPr>
              <a:buFont typeface="Wingdings" pitchFamily="2" charset="2"/>
              <a:buChar char="v"/>
            </a:pPr>
            <a:r>
              <a:rPr lang="tr-TR" sz="2400" dirty="0" smtClean="0">
                <a:cs typeface="Arial" pitchFamily="34" charset="0"/>
              </a:rPr>
              <a:t> </a:t>
            </a:r>
            <a:r>
              <a:rPr lang="tr-TR" sz="2400" i="1" u="sng" dirty="0" smtClean="0">
                <a:cs typeface="Arial" pitchFamily="34" charset="0"/>
              </a:rPr>
              <a:t>Kullanım İlkesi</a:t>
            </a:r>
            <a:r>
              <a:rPr lang="tr-TR" sz="2400" dirty="0" smtClean="0">
                <a:cs typeface="Arial" pitchFamily="34" charset="0"/>
              </a:rPr>
              <a:t>: Taraflar bilgileri sadece kendi işinde kullanır</a:t>
            </a:r>
          </a:p>
          <a:p>
            <a:pPr>
              <a:buFont typeface="Wingdings" pitchFamily="2" charset="2"/>
              <a:buChar char="v"/>
            </a:pPr>
            <a:endParaRPr lang="tr-TR" sz="2400" dirty="0" smtClean="0">
              <a:cs typeface="Arial" pitchFamily="34" charset="0"/>
            </a:endParaRPr>
          </a:p>
          <a:p>
            <a:pPr>
              <a:buFont typeface="Wingdings" pitchFamily="2" charset="2"/>
              <a:buChar char="v"/>
            </a:pPr>
            <a:r>
              <a:rPr lang="tr-TR" sz="2400" dirty="0" smtClean="0">
                <a:cs typeface="Arial" pitchFamily="34" charset="0"/>
              </a:rPr>
              <a:t> </a:t>
            </a:r>
            <a:r>
              <a:rPr lang="tr-TR" sz="2400" i="1" u="sng" dirty="0" smtClean="0">
                <a:cs typeface="Arial" pitchFamily="34" charset="0"/>
              </a:rPr>
              <a:t>İlk Temas İlkesi</a:t>
            </a:r>
            <a:r>
              <a:rPr lang="tr-TR" sz="2400" dirty="0" smtClean="0">
                <a:cs typeface="Arial" pitchFamily="34" charset="0"/>
              </a:rPr>
              <a:t>: Kurumlar arasında kıyaslama için bir kişi olmalı</a:t>
            </a:r>
          </a:p>
          <a:p>
            <a:pPr>
              <a:buFont typeface="Wingdings" pitchFamily="2" charset="2"/>
              <a:buChar char="v"/>
            </a:pPr>
            <a:endParaRPr lang="tr-TR" sz="2400" dirty="0" smtClean="0">
              <a:cs typeface="Arial" pitchFamily="34" charset="0"/>
            </a:endParaRPr>
          </a:p>
          <a:p>
            <a:pPr>
              <a:buFont typeface="Wingdings" pitchFamily="2" charset="2"/>
              <a:buChar char="v"/>
            </a:pPr>
            <a:r>
              <a:rPr lang="tr-TR" sz="2400" i="1" u="sng" dirty="0" smtClean="0">
                <a:cs typeface="Arial" pitchFamily="34" charset="0"/>
              </a:rPr>
              <a:t>Üçüncü Taraf İlkesi</a:t>
            </a:r>
            <a:r>
              <a:rPr lang="tr-TR" sz="2400" dirty="0" smtClean="0">
                <a:cs typeface="Arial" pitchFamily="34" charset="0"/>
              </a:rPr>
              <a:t>: 3. bir kurum bilgisi gerekliyse anlaşılmalı</a:t>
            </a:r>
          </a:p>
          <a:p>
            <a:endParaRPr lang="tr-TR" sz="2400" dirty="0" smtClean="0">
              <a:cs typeface="Arial" pitchFamily="34" charset="0"/>
            </a:endParaRPr>
          </a:p>
          <a:p>
            <a:pPr>
              <a:buFont typeface="Wingdings" pitchFamily="2" charset="2"/>
              <a:buChar char="v"/>
            </a:pPr>
            <a:r>
              <a:rPr lang="tr-TR" sz="2400" dirty="0" smtClean="0">
                <a:cs typeface="Arial" pitchFamily="34" charset="0"/>
              </a:rPr>
              <a:t> </a:t>
            </a:r>
            <a:r>
              <a:rPr lang="tr-TR" sz="2400" i="1" u="sng" dirty="0" smtClean="0">
                <a:cs typeface="Arial" pitchFamily="34" charset="0"/>
              </a:rPr>
              <a:t>Hazırlık İlkesi</a:t>
            </a:r>
            <a:endParaRPr lang="tr-TR" i="1" u="sng" dirty="0">
              <a:cs typeface="Arial" pitchFamily="34" charset="0"/>
            </a:endParaRPr>
          </a:p>
        </p:txBody>
      </p:sp>
    </p:spTree>
    <p:extLst>
      <p:ext uri="{BB962C8B-B14F-4D97-AF65-F5344CB8AC3E}">
        <p14:creationId xmlns:p14="http://schemas.microsoft.com/office/powerpoint/2010/main" xmlns="" val="862188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642942"/>
          </a:xfrm>
        </p:spPr>
        <p:txBody>
          <a:bodyPr>
            <a:normAutofit fontScale="90000"/>
          </a:bodyPr>
          <a:lstStyle/>
          <a:p>
            <a:r>
              <a:rPr lang="tr-TR" dirty="0" smtClean="0"/>
              <a:t>Benchmarking Ne Değildir?</a:t>
            </a:r>
            <a:endParaRPr lang="tr-TR" dirty="0"/>
          </a:p>
        </p:txBody>
      </p:sp>
      <p:sp>
        <p:nvSpPr>
          <p:cNvPr id="4" name="3 Metin kutusu"/>
          <p:cNvSpPr txBox="1"/>
          <p:nvPr/>
        </p:nvSpPr>
        <p:spPr>
          <a:xfrm>
            <a:off x="857224" y="1428736"/>
            <a:ext cx="7643866" cy="4524315"/>
          </a:xfrm>
          <a:prstGeom prst="rect">
            <a:avLst/>
          </a:prstGeom>
          <a:noFill/>
        </p:spPr>
        <p:txBody>
          <a:bodyPr wrap="square" rtlCol="0">
            <a:spAutoFit/>
          </a:bodyPr>
          <a:lstStyle/>
          <a:p>
            <a:pPr algn="just">
              <a:lnSpc>
                <a:spcPct val="150000"/>
              </a:lnSpc>
              <a:buFont typeface="Wingdings" pitchFamily="2" charset="2"/>
              <a:buChar char="v"/>
            </a:pPr>
            <a:r>
              <a:rPr lang="tr-TR" sz="2400" dirty="0" smtClean="0">
                <a:cs typeface="Arial" pitchFamily="34" charset="0"/>
              </a:rPr>
              <a:t> Ayakta kalmaya çalışan kuruluşların karşılaştıkları tüm sorunlara çözüm,</a:t>
            </a:r>
          </a:p>
          <a:p>
            <a:pPr algn="just">
              <a:lnSpc>
                <a:spcPct val="150000"/>
              </a:lnSpc>
              <a:buFont typeface="Wingdings" pitchFamily="2" charset="2"/>
              <a:buChar char="v"/>
            </a:pPr>
            <a:r>
              <a:rPr lang="tr-TR" sz="2400" dirty="0" smtClean="0">
                <a:cs typeface="Arial" pitchFamily="34" charset="0"/>
              </a:rPr>
              <a:t> Çalışan sayısını azaltmak ya da çevrim süresini düşürmek için bir araç,</a:t>
            </a:r>
          </a:p>
          <a:p>
            <a:pPr algn="just">
              <a:lnSpc>
                <a:spcPct val="150000"/>
              </a:lnSpc>
              <a:buFont typeface="Wingdings" pitchFamily="2" charset="2"/>
              <a:buChar char="v"/>
            </a:pPr>
            <a:r>
              <a:rPr lang="tr-TR" sz="2400" dirty="0" smtClean="0">
                <a:cs typeface="Arial" pitchFamily="34" charset="0"/>
              </a:rPr>
              <a:t> Hiçbir yaratıcılığı gerektirmeyen bir süreç el kitabı,</a:t>
            </a:r>
          </a:p>
          <a:p>
            <a:pPr algn="just">
              <a:lnSpc>
                <a:spcPct val="150000"/>
              </a:lnSpc>
              <a:buFont typeface="Wingdings" pitchFamily="2" charset="2"/>
              <a:buChar char="v"/>
            </a:pPr>
            <a:r>
              <a:rPr lang="tr-TR" sz="2400" dirty="0" smtClean="0">
                <a:cs typeface="Arial" pitchFamily="34" charset="0"/>
              </a:rPr>
              <a:t> İşleri başkalarına yaptırmanın bir yöntemi,</a:t>
            </a:r>
          </a:p>
          <a:p>
            <a:pPr algn="just">
              <a:lnSpc>
                <a:spcPct val="150000"/>
              </a:lnSpc>
              <a:buFont typeface="Wingdings" pitchFamily="2" charset="2"/>
              <a:buChar char="v"/>
            </a:pPr>
            <a:r>
              <a:rPr lang="tr-TR" sz="2400" dirty="0" smtClean="0">
                <a:cs typeface="Arial" pitchFamily="34" charset="0"/>
              </a:rPr>
              <a:t> Kuruluşun aldığı ve başkalarının verdiği tek yönlü bilgi akışı,</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857232"/>
            <a:ext cx="8229600" cy="714364"/>
          </a:xfrm>
        </p:spPr>
        <p:txBody>
          <a:bodyPr>
            <a:normAutofit fontScale="90000"/>
          </a:bodyPr>
          <a:lstStyle/>
          <a:p>
            <a:r>
              <a:rPr lang="tr-TR" dirty="0" smtClean="0"/>
              <a:t>Sunum İçeriği </a:t>
            </a:r>
            <a:endParaRPr lang="tr-TR" dirty="0"/>
          </a:p>
        </p:txBody>
      </p:sp>
      <p:sp>
        <p:nvSpPr>
          <p:cNvPr id="3" name="2 İçerik Yer Tutucusu"/>
          <p:cNvSpPr>
            <a:spLocks noGrp="1"/>
          </p:cNvSpPr>
          <p:nvPr>
            <p:ph idx="1"/>
          </p:nvPr>
        </p:nvSpPr>
        <p:spPr>
          <a:xfrm>
            <a:off x="457200" y="1571612"/>
            <a:ext cx="8229600" cy="5002924"/>
          </a:xfrm>
        </p:spPr>
        <p:txBody>
          <a:bodyPr>
            <a:normAutofit fontScale="92500" lnSpcReduction="10000"/>
          </a:bodyPr>
          <a:lstStyle/>
          <a:p>
            <a:r>
              <a:rPr lang="tr-TR" dirty="0" smtClean="0"/>
              <a:t>Benchmarking Kavramının Tanımı</a:t>
            </a:r>
          </a:p>
          <a:p>
            <a:r>
              <a:rPr lang="tr-TR" dirty="0" smtClean="0"/>
              <a:t>Benchmarking </a:t>
            </a:r>
            <a:r>
              <a:rPr lang="tr-TR" dirty="0"/>
              <a:t>K</a:t>
            </a:r>
            <a:r>
              <a:rPr lang="tr-TR" dirty="0" smtClean="0"/>
              <a:t>avramının Tarihçesi</a:t>
            </a:r>
          </a:p>
          <a:p>
            <a:r>
              <a:rPr lang="tr-TR" dirty="0" smtClean="0"/>
              <a:t>Benchmarkingin Amacı</a:t>
            </a:r>
          </a:p>
          <a:p>
            <a:r>
              <a:rPr lang="tr-TR" dirty="0" smtClean="0"/>
              <a:t>Benchmarking Özellikleri Ve İlkeleri</a:t>
            </a:r>
          </a:p>
          <a:p>
            <a:r>
              <a:rPr lang="tr-TR" dirty="0" smtClean="0"/>
              <a:t>Benchmarking Örnekleri</a:t>
            </a:r>
          </a:p>
          <a:p>
            <a:r>
              <a:rPr lang="tr-TR" dirty="0" smtClean="0"/>
              <a:t>Benchmarking Türleri</a:t>
            </a:r>
          </a:p>
          <a:p>
            <a:r>
              <a:rPr lang="tr-TR" dirty="0" smtClean="0"/>
              <a:t>Benchmarkingin Uygulama </a:t>
            </a:r>
            <a:r>
              <a:rPr lang="tr-TR" dirty="0"/>
              <a:t>A</a:t>
            </a:r>
            <a:r>
              <a:rPr lang="tr-TR" dirty="0" smtClean="0"/>
              <a:t>şamaları</a:t>
            </a:r>
          </a:p>
          <a:p>
            <a:r>
              <a:rPr lang="tr-TR" dirty="0" smtClean="0"/>
              <a:t>Benchmarkingin Avantajları </a:t>
            </a:r>
            <a:r>
              <a:rPr lang="tr-TR" dirty="0"/>
              <a:t>V</a:t>
            </a:r>
            <a:r>
              <a:rPr lang="tr-TR" dirty="0" smtClean="0"/>
              <a:t>e </a:t>
            </a:r>
            <a:r>
              <a:rPr lang="tr-TR" dirty="0"/>
              <a:t>D</a:t>
            </a:r>
            <a:r>
              <a:rPr lang="tr-TR" dirty="0" smtClean="0"/>
              <a:t>ezavantajları</a:t>
            </a:r>
          </a:p>
          <a:p>
            <a:r>
              <a:rPr lang="tr-TR" dirty="0" smtClean="0"/>
              <a:t>Benchmarking Ve TKY İlişkisi</a:t>
            </a:r>
          </a:p>
          <a:p>
            <a:r>
              <a:rPr lang="tr-TR" dirty="0" smtClean="0"/>
              <a:t>Stratejik Yönetim </a:t>
            </a:r>
            <a:r>
              <a:rPr lang="tr-TR" dirty="0"/>
              <a:t>V</a:t>
            </a:r>
            <a:r>
              <a:rPr lang="tr-TR" dirty="0" smtClean="0"/>
              <a:t>e </a:t>
            </a:r>
            <a:r>
              <a:rPr lang="tr-TR" dirty="0"/>
              <a:t>B</a:t>
            </a:r>
            <a:r>
              <a:rPr lang="tr-TR" dirty="0" smtClean="0"/>
              <a:t>enchmarking </a:t>
            </a:r>
            <a:r>
              <a:rPr lang="tr-TR" dirty="0"/>
              <a:t>İ</a:t>
            </a:r>
            <a:r>
              <a:rPr lang="tr-TR" dirty="0" smtClean="0"/>
              <a:t>lişkisi</a:t>
            </a:r>
          </a:p>
          <a:p>
            <a:r>
              <a:rPr lang="tr-TR" dirty="0" smtClean="0"/>
              <a:t>Örnek Uygulamalar</a:t>
            </a:r>
          </a:p>
          <a:p>
            <a:r>
              <a:rPr lang="tr-TR" dirty="0" smtClean="0"/>
              <a:t>Sonuç</a:t>
            </a:r>
          </a:p>
          <a:p>
            <a:endParaRPr lang="tr-TR" dirty="0" smtClean="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14348" y="1714488"/>
            <a:ext cx="7715304" cy="3970318"/>
          </a:xfrm>
          <a:prstGeom prst="rect">
            <a:avLst/>
          </a:prstGeom>
          <a:noFill/>
        </p:spPr>
        <p:txBody>
          <a:bodyPr wrap="square" rtlCol="0">
            <a:spAutoFit/>
          </a:bodyPr>
          <a:lstStyle/>
          <a:p>
            <a:pPr algn="just">
              <a:lnSpc>
                <a:spcPct val="150000"/>
              </a:lnSpc>
              <a:buFont typeface="Wingdings" pitchFamily="2" charset="2"/>
              <a:buChar char="v"/>
            </a:pPr>
            <a:r>
              <a:rPr lang="tr-TR" sz="2400" dirty="0" smtClean="0">
                <a:cs typeface="Arial" pitchFamily="34" charset="0"/>
              </a:rPr>
              <a:t> Hiçbir maliyeti olmayan ya da hiçbir gayret gerektirmeyen bir gelişme aracı,</a:t>
            </a:r>
          </a:p>
          <a:p>
            <a:pPr algn="just">
              <a:lnSpc>
                <a:spcPct val="150000"/>
              </a:lnSpc>
              <a:buFont typeface="Wingdings" pitchFamily="2" charset="2"/>
              <a:buChar char="v"/>
            </a:pPr>
            <a:r>
              <a:rPr lang="tr-TR" sz="2400" dirty="0" smtClean="0">
                <a:cs typeface="Arial" pitchFamily="34" charset="0"/>
              </a:rPr>
              <a:t> Uzun süre etkisini koruyacak bir seferlik, bir program</a:t>
            </a:r>
          </a:p>
          <a:p>
            <a:pPr algn="just">
              <a:lnSpc>
                <a:spcPct val="150000"/>
              </a:lnSpc>
              <a:buFont typeface="Wingdings" pitchFamily="2" charset="2"/>
              <a:buChar char="v"/>
            </a:pPr>
            <a:r>
              <a:rPr lang="tr-TR" sz="2400" dirty="0" smtClean="0">
                <a:cs typeface="Arial" pitchFamily="34" charset="0"/>
              </a:rPr>
              <a:t> Başlanıp bitirilecek bir proje,</a:t>
            </a:r>
          </a:p>
          <a:p>
            <a:pPr algn="just">
              <a:lnSpc>
                <a:spcPct val="150000"/>
              </a:lnSpc>
              <a:buFont typeface="Wingdings" pitchFamily="2" charset="2"/>
              <a:buChar char="v"/>
            </a:pPr>
            <a:r>
              <a:rPr lang="tr-TR" sz="2400" dirty="0" smtClean="0">
                <a:cs typeface="Arial" pitchFamily="34" charset="0"/>
              </a:rPr>
              <a:t> Bir tür sanayi casusluğu değildir.</a:t>
            </a:r>
          </a:p>
          <a:p>
            <a:pPr>
              <a:lnSpc>
                <a:spcPct val="150000"/>
              </a:lnSpc>
            </a:pPr>
            <a:endParaRPr lang="tr-T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82344" y="1024794"/>
            <a:ext cx="4557192" cy="5833206"/>
          </a:xfrm>
          <a:prstGeom prst="rect">
            <a:avLst/>
          </a:prstGeom>
        </p:spPr>
      </p:pic>
      <p:sp>
        <p:nvSpPr>
          <p:cNvPr id="3" name="İçerik Yer Tutucusu 2"/>
          <p:cNvSpPr>
            <a:spLocks noGrp="1"/>
          </p:cNvSpPr>
          <p:nvPr>
            <p:ph idx="1"/>
          </p:nvPr>
        </p:nvSpPr>
        <p:spPr>
          <a:xfrm>
            <a:off x="251520" y="1484784"/>
            <a:ext cx="8229600" cy="4325112"/>
          </a:xfrm>
        </p:spPr>
        <p:txBody>
          <a:bodyPr>
            <a:normAutofit/>
          </a:bodyPr>
          <a:lstStyle/>
          <a:p>
            <a:pPr marL="109728" indent="0">
              <a:buNone/>
            </a:pPr>
            <a:r>
              <a:rPr lang="tr-TR" i="1" dirty="0" smtClean="0"/>
              <a:t>«Adapte et, aynen alma»</a:t>
            </a:r>
          </a:p>
          <a:p>
            <a:pPr marL="109728" indent="0">
              <a:buNone/>
            </a:pPr>
            <a:endParaRPr lang="tr-TR" i="1" dirty="0"/>
          </a:p>
          <a:p>
            <a:pPr marL="109728" indent="0">
              <a:buNone/>
            </a:pPr>
            <a:r>
              <a:rPr lang="tr-TR" i="1" dirty="0" smtClean="0"/>
              <a:t>W. </a:t>
            </a:r>
            <a:r>
              <a:rPr lang="tr-TR" i="1" dirty="0" err="1" smtClean="0"/>
              <a:t>Edwards</a:t>
            </a:r>
            <a:r>
              <a:rPr lang="tr-TR" i="1" dirty="0" smtClean="0"/>
              <a:t> DEMING</a:t>
            </a:r>
            <a:endParaRPr lang="tr-TR" i="1" dirty="0"/>
          </a:p>
        </p:txBody>
      </p:sp>
    </p:spTree>
    <p:extLst>
      <p:ext uri="{BB962C8B-B14F-4D97-AF65-F5344CB8AC3E}">
        <p14:creationId xmlns:p14="http://schemas.microsoft.com/office/powerpoint/2010/main" xmlns="" val="2635689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lı\Desktop\xfjg.JPG"/>
          <p:cNvPicPr>
            <a:picLocks noGrp="1" noChangeAspect="1" noChangeArrowheads="1"/>
          </p:cNvPicPr>
          <p:nvPr>
            <p:ph idx="1"/>
          </p:nvPr>
        </p:nvPicPr>
        <p:blipFill>
          <a:blip r:embed="rId2" cstate="print"/>
          <a:srcRect/>
          <a:stretch>
            <a:fillRect/>
          </a:stretch>
        </p:blipFill>
        <p:spPr bwMode="auto">
          <a:xfrm>
            <a:off x="421481" y="1700808"/>
            <a:ext cx="8229600" cy="4786347"/>
          </a:xfrm>
          <a:prstGeom prst="rect">
            <a:avLst/>
          </a:prstGeom>
          <a:noFill/>
        </p:spPr>
      </p:pic>
      <p:sp>
        <p:nvSpPr>
          <p:cNvPr id="5" name="4 Metin kutusu"/>
          <p:cNvSpPr txBox="1"/>
          <p:nvPr/>
        </p:nvSpPr>
        <p:spPr>
          <a:xfrm>
            <a:off x="500034" y="857232"/>
            <a:ext cx="8072494" cy="646331"/>
          </a:xfrm>
          <a:prstGeom prst="rect">
            <a:avLst/>
          </a:prstGeom>
          <a:noFill/>
        </p:spPr>
        <p:txBody>
          <a:bodyPr wrap="square" rtlCol="0">
            <a:spAutoFit/>
          </a:bodyPr>
          <a:lstStyle/>
          <a:p>
            <a:r>
              <a:rPr lang="tr-TR" sz="3600" dirty="0">
                <a:solidFill>
                  <a:schemeClr val="tx2"/>
                </a:solidFill>
                <a:latin typeface="+mj-lt"/>
                <a:ea typeface="+mj-ea"/>
                <a:cs typeface="+mj-cs"/>
              </a:rPr>
              <a:t>Bencmarking Örnekleri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714356"/>
            <a:ext cx="8229600" cy="857240"/>
          </a:xfrm>
        </p:spPr>
        <p:txBody>
          <a:bodyPr>
            <a:normAutofit/>
          </a:bodyPr>
          <a:lstStyle/>
          <a:p>
            <a:r>
              <a:rPr lang="tr-TR" sz="3600" dirty="0" smtClean="0"/>
              <a:t>Benchmarking Türleri</a:t>
            </a:r>
            <a:endParaRPr lang="tr-TR" sz="3600" dirty="0"/>
          </a:p>
        </p:txBody>
      </p:sp>
      <p:sp>
        <p:nvSpPr>
          <p:cNvPr id="4" name="3 Metin kutusu"/>
          <p:cNvSpPr txBox="1"/>
          <p:nvPr/>
        </p:nvSpPr>
        <p:spPr>
          <a:xfrm>
            <a:off x="714348" y="1714488"/>
            <a:ext cx="7858180" cy="3970318"/>
          </a:xfrm>
          <a:prstGeom prst="rect">
            <a:avLst/>
          </a:prstGeom>
          <a:noFill/>
        </p:spPr>
        <p:txBody>
          <a:bodyPr wrap="square" rtlCol="0">
            <a:spAutoFit/>
          </a:bodyPr>
          <a:lstStyle/>
          <a:p>
            <a:pPr algn="just">
              <a:lnSpc>
                <a:spcPct val="150000"/>
              </a:lnSpc>
            </a:pPr>
            <a:r>
              <a:rPr lang="tr-TR" sz="2400" dirty="0" smtClean="0">
                <a:cs typeface="Arial" pitchFamily="34" charset="0"/>
              </a:rPr>
              <a:t>Benchmarking iki sınıfa ayrılır:</a:t>
            </a:r>
          </a:p>
          <a:p>
            <a:pPr algn="just">
              <a:lnSpc>
                <a:spcPct val="150000"/>
              </a:lnSpc>
              <a:buFont typeface="Wingdings" pitchFamily="2" charset="2"/>
              <a:buChar char="v"/>
            </a:pPr>
            <a:r>
              <a:rPr lang="tr-TR" sz="2400" dirty="0" smtClean="0">
                <a:cs typeface="Arial" pitchFamily="34" charset="0"/>
              </a:rPr>
              <a:t> </a:t>
            </a:r>
            <a:r>
              <a:rPr lang="tr-TR" sz="2400" i="1" u="sng" dirty="0" smtClean="0">
                <a:cs typeface="Arial" pitchFamily="34" charset="0"/>
              </a:rPr>
              <a:t>Seçilen ortağa göre </a:t>
            </a:r>
          </a:p>
          <a:p>
            <a:pPr algn="just">
              <a:lnSpc>
                <a:spcPct val="150000"/>
              </a:lnSpc>
              <a:buFont typeface="Wingdings" pitchFamily="2" charset="2"/>
              <a:buChar char="v"/>
            </a:pPr>
            <a:r>
              <a:rPr lang="tr-TR" sz="2400" i="1" u="sng" dirty="0" smtClean="0">
                <a:cs typeface="Arial" pitchFamily="34" charset="0"/>
              </a:rPr>
              <a:t> Odaklanılan noktaya göre</a:t>
            </a:r>
          </a:p>
          <a:p>
            <a:pPr marL="800100" lvl="1" indent="-342900" algn="just">
              <a:buSzPct val="81000"/>
              <a:buFont typeface="Wingdings" panose="05000000000000000000" pitchFamily="2" charset="2"/>
              <a:buChar char="v"/>
            </a:pPr>
            <a:r>
              <a:rPr lang="tr-TR" sz="2400" i="1" u="sng" dirty="0" smtClean="0">
                <a:cs typeface="Arial" pitchFamily="34" charset="0"/>
              </a:rPr>
              <a:t>Rekabete dayalı benchmarking</a:t>
            </a:r>
            <a:r>
              <a:rPr lang="tr-TR" sz="2400" dirty="0" smtClean="0">
                <a:cs typeface="Arial" pitchFamily="34" charset="0"/>
              </a:rPr>
              <a:t>: Rakip bir kuruluşun karşılaştırılması için yapılan ölçümdür.</a:t>
            </a:r>
          </a:p>
          <a:p>
            <a:pPr marL="800100" lvl="1" indent="-342900" algn="just">
              <a:buSzPct val="81000"/>
              <a:buFont typeface="Wingdings" panose="05000000000000000000" pitchFamily="2" charset="2"/>
              <a:buChar char="v"/>
            </a:pPr>
            <a:endParaRPr lang="tr-TR" sz="2400" dirty="0" smtClean="0">
              <a:cs typeface="Arial" pitchFamily="34" charset="0"/>
            </a:endParaRPr>
          </a:p>
          <a:p>
            <a:pPr marL="800100" lvl="1" indent="-342900" algn="just">
              <a:buSzPct val="81000"/>
              <a:buFont typeface="Wingdings" panose="05000000000000000000" pitchFamily="2" charset="2"/>
              <a:buChar char="v"/>
            </a:pPr>
            <a:r>
              <a:rPr lang="tr-TR" sz="2400" i="1" u="sng" dirty="0" smtClean="0">
                <a:cs typeface="Arial" pitchFamily="34" charset="0"/>
              </a:rPr>
              <a:t>Proses benchmarking</a:t>
            </a:r>
            <a:r>
              <a:rPr lang="tr-TR" sz="2400" dirty="0" smtClean="0">
                <a:cs typeface="Arial" pitchFamily="34" charset="0"/>
              </a:rPr>
              <a:t>: Belli tecrübelerle onaylanmış ve başarısı kanıtlanmış bir işlemi başka bir kuruluşa adapte etmektir.</a:t>
            </a:r>
            <a:endParaRPr lang="tr-TR" sz="2400" dirty="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55576" y="1760042"/>
            <a:ext cx="7704856" cy="4708981"/>
          </a:xfrm>
          <a:prstGeom prst="rect">
            <a:avLst/>
          </a:prstGeom>
          <a:noFill/>
        </p:spPr>
        <p:txBody>
          <a:bodyPr wrap="square" rtlCol="0">
            <a:spAutoFit/>
          </a:bodyPr>
          <a:lstStyle/>
          <a:p>
            <a:pPr algn="just">
              <a:buFont typeface="Wingdings" pitchFamily="2" charset="2"/>
              <a:buChar char="v"/>
            </a:pPr>
            <a:r>
              <a:rPr lang="tr-TR" sz="2400" i="1" u="sng" dirty="0">
                <a:cs typeface="Arial" pitchFamily="34" charset="0"/>
              </a:rPr>
              <a:t>İçsel Benchmarking:</a:t>
            </a:r>
            <a:r>
              <a:rPr lang="tr-TR" sz="2400" i="1" dirty="0">
                <a:cs typeface="Arial" pitchFamily="34" charset="0"/>
              </a:rPr>
              <a:t> </a:t>
            </a:r>
            <a:r>
              <a:rPr lang="tr-TR" sz="2400" dirty="0">
                <a:cs typeface="Arial" pitchFamily="34" charset="0"/>
              </a:rPr>
              <a:t>Bu benchmarking türünde organizasyonun kendi içinde işlemler ve süreçler arasında kıyaslamalar yapılarak; en iyi uygulamalar tespit edilmeye çalışılır.</a:t>
            </a:r>
          </a:p>
          <a:p>
            <a:pPr algn="just">
              <a:buFont typeface="Wingdings" pitchFamily="2" charset="2"/>
              <a:buChar char="v"/>
            </a:pPr>
            <a:endParaRPr lang="tr-TR" sz="2400" dirty="0" smtClean="0">
              <a:cs typeface="Arial" pitchFamily="34" charset="0"/>
            </a:endParaRPr>
          </a:p>
          <a:p>
            <a:pPr algn="just">
              <a:buFont typeface="Wingdings" pitchFamily="2" charset="2"/>
              <a:buChar char="v"/>
            </a:pPr>
            <a:r>
              <a:rPr lang="tr-TR" sz="2400" i="1" u="sng" dirty="0" smtClean="0">
                <a:cs typeface="Arial" pitchFamily="34" charset="0"/>
              </a:rPr>
              <a:t> Rekabetçi Benchmarking:</a:t>
            </a:r>
            <a:r>
              <a:rPr lang="tr-TR" sz="2400" i="1" dirty="0" smtClean="0">
                <a:cs typeface="Arial" pitchFamily="34" charset="0"/>
              </a:rPr>
              <a:t> </a:t>
            </a:r>
            <a:r>
              <a:rPr lang="tr-TR" sz="2400" dirty="0" smtClean="0">
                <a:cs typeface="Arial" pitchFamily="34" charset="0"/>
              </a:rPr>
              <a:t>Bu yöntemde aynı hizmet   kolunda rekabet eden kuruluşlar ile kıyaslamalar yapılarak “en iyi uygulamalar” tespit edilir ve organizasyona uyarlanmaya çalışılır. Bir tek değil, birden çok organizasyonla aynı anda kıyaslamalar yapılabilir. Karşılaştırılabilirlik esastır.</a:t>
            </a:r>
          </a:p>
          <a:p>
            <a:pPr algn="just"/>
            <a:endParaRPr lang="tr-TR" dirty="0" smtClean="0"/>
          </a:p>
          <a:p>
            <a:pPr algn="just"/>
            <a:endParaRPr lang="tr-TR" dirty="0"/>
          </a:p>
        </p:txBody>
      </p:sp>
      <p:sp>
        <p:nvSpPr>
          <p:cNvPr id="3" name="Metin kutusu 2"/>
          <p:cNvSpPr txBox="1"/>
          <p:nvPr/>
        </p:nvSpPr>
        <p:spPr>
          <a:xfrm>
            <a:off x="70992" y="836712"/>
            <a:ext cx="9073008" cy="923330"/>
          </a:xfrm>
          <a:prstGeom prst="rect">
            <a:avLst/>
          </a:prstGeom>
          <a:noFill/>
        </p:spPr>
        <p:txBody>
          <a:bodyPr wrap="square" rtlCol="0">
            <a:spAutoFit/>
          </a:bodyPr>
          <a:lstStyle/>
          <a:p>
            <a:r>
              <a:rPr lang="tr-TR" sz="3600" dirty="0">
                <a:solidFill>
                  <a:schemeClr val="tx2"/>
                </a:solidFill>
                <a:latin typeface="+mj-lt"/>
                <a:ea typeface="+mj-ea"/>
                <a:cs typeface="+mj-cs"/>
              </a:rPr>
              <a:t>Seçilen Ortağa Göre Benchmarking Türleri </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14348" y="1142984"/>
            <a:ext cx="8106124" cy="4801314"/>
          </a:xfrm>
          <a:prstGeom prst="rect">
            <a:avLst/>
          </a:prstGeom>
          <a:noFill/>
        </p:spPr>
        <p:txBody>
          <a:bodyPr wrap="square" rtlCol="0">
            <a:spAutoFit/>
          </a:bodyPr>
          <a:lstStyle/>
          <a:p>
            <a:pPr algn="just">
              <a:buFont typeface="Wingdings" pitchFamily="2" charset="2"/>
              <a:buChar char="v"/>
            </a:pPr>
            <a:r>
              <a:rPr lang="tr-TR" sz="2400" i="1" u="sng" dirty="0" smtClean="0">
                <a:cs typeface="Arial" pitchFamily="34" charset="0"/>
              </a:rPr>
              <a:t>Fonksiyonel Benchmarking:</a:t>
            </a:r>
            <a:r>
              <a:rPr lang="tr-TR" sz="2400" i="1" dirty="0" smtClean="0">
                <a:cs typeface="Arial" pitchFamily="34" charset="0"/>
              </a:rPr>
              <a:t> </a:t>
            </a:r>
            <a:r>
              <a:rPr lang="tr-TR" sz="2400" dirty="0" smtClean="0">
                <a:cs typeface="Arial" pitchFamily="34" charset="0"/>
              </a:rPr>
              <a:t>Rekabetçi benchmarkingde olduğu gibi organizasyon dışı bir benchmarking tekniğidir. Burada aynı hizmet kolunda olmayan, hizmet süreçleri benzerlik gösteren kuruluşların işlemleri, fonksiyonları ve süreçleri analiz edilir ve </a:t>
            </a:r>
            <a:r>
              <a:rPr lang="es-ES" sz="2400" dirty="0" smtClean="0">
                <a:cs typeface="Arial" pitchFamily="34" charset="0"/>
              </a:rPr>
              <a:t>tespit edilen en iyi uygulamalar organizasyona uyarlanmaya çalı</a:t>
            </a:r>
            <a:r>
              <a:rPr lang="tr-TR" sz="2400" dirty="0" smtClean="0">
                <a:cs typeface="Arial" pitchFamily="34" charset="0"/>
              </a:rPr>
              <a:t>ş</a:t>
            </a:r>
            <a:r>
              <a:rPr lang="es-ES" sz="2400" dirty="0" smtClean="0">
                <a:cs typeface="Arial" pitchFamily="34" charset="0"/>
              </a:rPr>
              <a:t>ılır.</a:t>
            </a:r>
            <a:endParaRPr lang="tr-TR" sz="2400" dirty="0" smtClean="0">
              <a:cs typeface="Arial" pitchFamily="34" charset="0"/>
            </a:endParaRPr>
          </a:p>
          <a:p>
            <a:pPr algn="just">
              <a:buFont typeface="Wingdings" pitchFamily="2" charset="2"/>
              <a:buChar char="v"/>
            </a:pPr>
            <a:endParaRPr lang="tr-TR" sz="2400" dirty="0" smtClean="0">
              <a:cs typeface="Arial" pitchFamily="34" charset="0"/>
            </a:endParaRPr>
          </a:p>
          <a:p>
            <a:pPr algn="just">
              <a:buFont typeface="Wingdings" pitchFamily="2" charset="2"/>
              <a:buChar char="v"/>
            </a:pPr>
            <a:r>
              <a:rPr lang="tr-TR" sz="2400" i="1" u="sng" dirty="0" smtClean="0">
                <a:cs typeface="Arial" pitchFamily="34" charset="0"/>
              </a:rPr>
              <a:t>Türdeş Benchmarking:</a:t>
            </a:r>
            <a:r>
              <a:rPr lang="tr-TR" sz="2400" i="1" dirty="0" smtClean="0">
                <a:cs typeface="Arial" pitchFamily="34" charset="0"/>
              </a:rPr>
              <a:t> </a:t>
            </a:r>
            <a:r>
              <a:rPr lang="tr-TR" sz="2400" dirty="0" smtClean="0">
                <a:cs typeface="Arial" pitchFamily="34" charset="0"/>
              </a:rPr>
              <a:t>Bu yöntemde; farklı alanlarda dünya çapında başarılı olmuş kuruluşların ve organizasyonların yapı, sistem ve süreçleri hakkında genel bir takım bilgiler edinilmeye çalışılır ve bunlar organizasyona uyarlanmaya çalışılır.</a:t>
            </a: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11560" y="1772816"/>
            <a:ext cx="8001056" cy="4524315"/>
          </a:xfrm>
          <a:prstGeom prst="rect">
            <a:avLst/>
          </a:prstGeom>
          <a:noFill/>
        </p:spPr>
        <p:txBody>
          <a:bodyPr wrap="square" rtlCol="0">
            <a:spAutoFit/>
          </a:bodyPr>
          <a:lstStyle/>
          <a:p>
            <a:pPr algn="just">
              <a:buFont typeface="Wingdings" pitchFamily="2" charset="2"/>
              <a:buChar char="v"/>
            </a:pPr>
            <a:endParaRPr lang="tr-TR" sz="2400" b="1" dirty="0" smtClean="0">
              <a:cs typeface="Arial" pitchFamily="34" charset="0"/>
            </a:endParaRPr>
          </a:p>
          <a:p>
            <a:pPr algn="just">
              <a:buFont typeface="Wingdings" pitchFamily="2" charset="2"/>
              <a:buChar char="v"/>
            </a:pPr>
            <a:r>
              <a:rPr lang="tr-TR" sz="2400" i="1" dirty="0" smtClean="0">
                <a:cs typeface="Arial" pitchFamily="34" charset="0"/>
              </a:rPr>
              <a:t> </a:t>
            </a:r>
            <a:r>
              <a:rPr lang="tr-TR" sz="2400" i="1" u="sng" dirty="0" smtClean="0">
                <a:cs typeface="Arial" pitchFamily="34" charset="0"/>
              </a:rPr>
              <a:t>Ürüne Odaklı Benchmarking:</a:t>
            </a:r>
            <a:r>
              <a:rPr lang="tr-TR" sz="2400" b="1" dirty="0" smtClean="0">
                <a:cs typeface="Arial" pitchFamily="34" charset="0"/>
              </a:rPr>
              <a:t> </a:t>
            </a:r>
            <a:r>
              <a:rPr lang="tr-TR" sz="2400" dirty="0" smtClean="0">
                <a:cs typeface="Arial" pitchFamily="34" charset="0"/>
              </a:rPr>
              <a:t>En eski ve uygulamada en sık rastlanan çalışmadır. Başka bir üreticinin ürününü parçalara ayırmayı ve dikkatlice incelemeyi içeren bir uygulamadır.</a:t>
            </a:r>
          </a:p>
          <a:p>
            <a:pPr algn="just">
              <a:buFont typeface="Wingdings" pitchFamily="2" charset="2"/>
              <a:buChar char="v"/>
            </a:pPr>
            <a:endParaRPr lang="tr-TR" sz="2400" b="1" dirty="0" smtClean="0">
              <a:cs typeface="Arial" pitchFamily="34" charset="0"/>
            </a:endParaRPr>
          </a:p>
          <a:p>
            <a:pPr algn="just">
              <a:buFont typeface="Wingdings" pitchFamily="2" charset="2"/>
              <a:buChar char="v"/>
            </a:pPr>
            <a:r>
              <a:rPr lang="tr-TR" sz="2400" i="1" u="sng" dirty="0" smtClean="0">
                <a:cs typeface="Arial" pitchFamily="34" charset="0"/>
              </a:rPr>
              <a:t> Sürece Odaklı Benchmarking:</a:t>
            </a:r>
            <a:r>
              <a:rPr lang="tr-TR" sz="2400" i="1" dirty="0" smtClean="0">
                <a:cs typeface="Arial" pitchFamily="34" charset="0"/>
              </a:rPr>
              <a:t> </a:t>
            </a:r>
            <a:r>
              <a:rPr lang="tr-TR" sz="2400" dirty="0" smtClean="0">
                <a:cs typeface="Arial" pitchFamily="34" charset="0"/>
              </a:rPr>
              <a:t>Kuruluş içi faaliyetlerin daha etkin ve verimli hale getirilmesi için faaliyetlerin bütünsel bir bakışla yeniden gözden geçirilmesini gerektirmektedir. Bu tür bir benchmarking; üretim, pazarlama, eğitim, insan kaynakları v.b. süreçlere uygulanabilir.</a:t>
            </a:r>
            <a:endParaRPr lang="tr-TR" sz="2400" b="1" dirty="0" smtClean="0">
              <a:cs typeface="Arial" pitchFamily="34" charset="0"/>
            </a:endParaRPr>
          </a:p>
        </p:txBody>
      </p:sp>
      <p:sp>
        <p:nvSpPr>
          <p:cNvPr id="2" name="Metin kutusu 1"/>
          <p:cNvSpPr txBox="1"/>
          <p:nvPr/>
        </p:nvSpPr>
        <p:spPr>
          <a:xfrm>
            <a:off x="219600" y="764704"/>
            <a:ext cx="8784976" cy="1754326"/>
          </a:xfrm>
          <a:prstGeom prst="rect">
            <a:avLst/>
          </a:prstGeom>
          <a:noFill/>
        </p:spPr>
        <p:txBody>
          <a:bodyPr wrap="square" rtlCol="0">
            <a:spAutoFit/>
          </a:bodyPr>
          <a:lstStyle/>
          <a:p>
            <a:r>
              <a:rPr lang="tr-TR" sz="3600" dirty="0">
                <a:solidFill>
                  <a:schemeClr val="tx2"/>
                </a:solidFill>
                <a:latin typeface="+mj-lt"/>
                <a:ea typeface="+mj-ea"/>
                <a:cs typeface="+mj-cs"/>
              </a:rPr>
              <a:t>Odaklanılan Noktaya Göre Benchmarking Türleri</a:t>
            </a:r>
          </a:p>
          <a:p>
            <a:endParaRPr lang="tr-TR" sz="36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714348" y="1142984"/>
            <a:ext cx="8106124" cy="1200329"/>
          </a:xfrm>
          <a:prstGeom prst="rect">
            <a:avLst/>
          </a:prstGeom>
          <a:noFill/>
        </p:spPr>
        <p:txBody>
          <a:bodyPr wrap="square" rtlCol="0">
            <a:spAutoFit/>
          </a:bodyPr>
          <a:lstStyle/>
          <a:p>
            <a:pPr indent="-342900" algn="just">
              <a:buFont typeface="Wingdings" pitchFamily="2" charset="2"/>
              <a:buChar char="v"/>
            </a:pPr>
            <a:r>
              <a:rPr lang="tr-TR" sz="2400" i="1" u="sng" dirty="0">
                <a:cs typeface="Arial" pitchFamily="34" charset="0"/>
              </a:rPr>
              <a:t>Stratejik Benchmarking:</a:t>
            </a:r>
            <a:r>
              <a:rPr lang="tr-TR" sz="2400" i="1" dirty="0">
                <a:cs typeface="Arial" pitchFamily="34" charset="0"/>
              </a:rPr>
              <a:t> </a:t>
            </a:r>
            <a:r>
              <a:rPr lang="tr-TR" sz="2400" dirty="0">
                <a:cs typeface="Arial" pitchFamily="34" charset="0"/>
              </a:rPr>
              <a:t>Bu tür benchmarking’de amaç; başarılı olarak kabul edilen kuruluşların ardında yatan stratejiyi ortaya çıkarmaktır.</a:t>
            </a: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6437" y="2780928"/>
            <a:ext cx="7241946" cy="3672408"/>
          </a:xfrm>
          <a:prstGeom prst="rect">
            <a:avLst/>
          </a:prstGeom>
        </p:spPr>
      </p:pic>
    </p:spTree>
    <p:extLst>
      <p:ext uri="{BB962C8B-B14F-4D97-AF65-F5344CB8AC3E}">
        <p14:creationId xmlns:p14="http://schemas.microsoft.com/office/powerpoint/2010/main" xmlns="" val="2363091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642926"/>
          </a:xfrm>
        </p:spPr>
        <p:txBody>
          <a:bodyPr>
            <a:normAutofit fontScale="90000"/>
          </a:bodyPr>
          <a:lstStyle/>
          <a:p>
            <a:r>
              <a:rPr lang="tr-TR" dirty="0" smtClean="0"/>
              <a:t>Benchmarking Uygulama Aşamaları</a:t>
            </a:r>
            <a:endParaRPr lang="tr-TR" dirty="0"/>
          </a:p>
        </p:txBody>
      </p:sp>
      <p:sp>
        <p:nvSpPr>
          <p:cNvPr id="4" name="3 Metin kutusu"/>
          <p:cNvSpPr txBox="1"/>
          <p:nvPr/>
        </p:nvSpPr>
        <p:spPr>
          <a:xfrm>
            <a:off x="285720" y="2143116"/>
            <a:ext cx="8643998" cy="3416320"/>
          </a:xfrm>
          <a:prstGeom prst="rect">
            <a:avLst/>
          </a:prstGeom>
          <a:noFill/>
        </p:spPr>
        <p:txBody>
          <a:bodyPr wrap="square" rtlCol="0">
            <a:spAutoFit/>
          </a:bodyPr>
          <a:lstStyle/>
          <a:p>
            <a:pPr algn="just"/>
            <a:r>
              <a:rPr lang="tr-TR" sz="2400" dirty="0" smtClean="0">
                <a:cs typeface="Arial" pitchFamily="34" charset="0"/>
              </a:rPr>
              <a:t>Kuruluşlar benchmarking sürecini altı aşamalı olarak ele alabilir:</a:t>
            </a:r>
          </a:p>
          <a:p>
            <a:pPr algn="just"/>
            <a:endParaRPr lang="tr-TR" sz="2400" dirty="0" smtClean="0">
              <a:cs typeface="Arial" pitchFamily="34" charset="0"/>
            </a:endParaRPr>
          </a:p>
          <a:p>
            <a:pPr marL="457200" indent="-457200">
              <a:buFont typeface="+mj-lt"/>
              <a:buAutoNum type="arabicPeriod"/>
            </a:pPr>
            <a:r>
              <a:rPr lang="tr-TR" sz="2400" dirty="0" smtClean="0">
                <a:cs typeface="Arial" pitchFamily="34" charset="0"/>
              </a:rPr>
              <a:t>Benchmarking konusunun belirlenmesi</a:t>
            </a:r>
          </a:p>
          <a:p>
            <a:pPr marL="457200" indent="-457200">
              <a:buFont typeface="+mj-lt"/>
              <a:buAutoNum type="arabicPeriod"/>
            </a:pPr>
            <a:r>
              <a:rPr lang="tr-TR" sz="2400" dirty="0" smtClean="0">
                <a:cs typeface="Arial" pitchFamily="34" charset="0"/>
              </a:rPr>
              <a:t>Benchmarking ekibinin oluşturulması</a:t>
            </a:r>
          </a:p>
          <a:p>
            <a:pPr marL="457200" indent="-457200">
              <a:buFont typeface="+mj-lt"/>
              <a:buAutoNum type="arabicPeriod"/>
            </a:pPr>
            <a:r>
              <a:rPr lang="tr-TR" sz="2400" dirty="0" smtClean="0">
                <a:cs typeface="Arial" pitchFamily="34" charset="0"/>
              </a:rPr>
              <a:t>Benchmarking ortağının belirlenmesi</a:t>
            </a:r>
          </a:p>
          <a:p>
            <a:pPr marL="457200" indent="-457200">
              <a:buFont typeface="+mj-lt"/>
              <a:buAutoNum type="arabicPeriod"/>
            </a:pPr>
            <a:r>
              <a:rPr lang="tr-TR" sz="2400" dirty="0" smtClean="0">
                <a:cs typeface="Arial" pitchFamily="34" charset="0"/>
              </a:rPr>
              <a:t>Verilerin toplanması ve analiz edilmesi</a:t>
            </a:r>
          </a:p>
          <a:p>
            <a:pPr marL="457200" indent="-457200">
              <a:buFont typeface="+mj-lt"/>
              <a:buAutoNum type="arabicPeriod"/>
            </a:pPr>
            <a:r>
              <a:rPr lang="tr-TR" sz="2400" dirty="0" smtClean="0">
                <a:cs typeface="Arial" pitchFamily="34" charset="0"/>
              </a:rPr>
              <a:t>Hedeflerin belirlenmesi ve uygulama planının hazırlanması</a:t>
            </a:r>
          </a:p>
          <a:p>
            <a:pPr marL="457200" indent="-457200">
              <a:buFont typeface="+mj-lt"/>
              <a:buAutoNum type="arabicPeriod"/>
            </a:pPr>
            <a:r>
              <a:rPr lang="tr-TR" sz="2400" dirty="0" smtClean="0">
                <a:cs typeface="Arial" pitchFamily="34" charset="0"/>
              </a:rPr>
              <a:t>Uygulama ve değerlendirme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yagram"/>
          <p:cNvGraphicFramePr/>
          <p:nvPr/>
        </p:nvGraphicFramePr>
        <p:xfrm>
          <a:off x="357158" y="1785926"/>
          <a:ext cx="8429684" cy="178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etin kutusu"/>
          <p:cNvSpPr txBox="1"/>
          <p:nvPr/>
        </p:nvSpPr>
        <p:spPr>
          <a:xfrm>
            <a:off x="500034" y="642918"/>
            <a:ext cx="8143932" cy="1107996"/>
          </a:xfrm>
          <a:prstGeom prst="rect">
            <a:avLst/>
          </a:prstGeom>
          <a:noFill/>
        </p:spPr>
        <p:txBody>
          <a:bodyPr wrap="square" rtlCol="0">
            <a:spAutoFit/>
          </a:bodyPr>
          <a:lstStyle/>
          <a:p>
            <a:pPr lvl="0"/>
            <a:r>
              <a:rPr lang="tr-TR" sz="2400" dirty="0" smtClean="0"/>
              <a:t>Benchmarking süreci için konu seçiminde Xerox’ un sorduğu 10 sorulu sistem şöyledir:</a:t>
            </a:r>
          </a:p>
          <a:p>
            <a:endParaRPr lang="tr-TR" dirty="0"/>
          </a:p>
        </p:txBody>
      </p:sp>
      <p:graphicFrame>
        <p:nvGraphicFramePr>
          <p:cNvPr id="6" name="5 Diyagram"/>
          <p:cNvGraphicFramePr/>
          <p:nvPr/>
        </p:nvGraphicFramePr>
        <p:xfrm>
          <a:off x="357158" y="3357562"/>
          <a:ext cx="8429684" cy="18573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6 Diyagram"/>
          <p:cNvGraphicFramePr/>
          <p:nvPr/>
        </p:nvGraphicFramePr>
        <p:xfrm>
          <a:off x="357158" y="5000636"/>
          <a:ext cx="8429684" cy="107157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642926"/>
          </a:xfrm>
        </p:spPr>
        <p:txBody>
          <a:bodyPr>
            <a:noAutofit/>
          </a:bodyPr>
          <a:lstStyle/>
          <a:p>
            <a:r>
              <a:rPr lang="tr-TR" sz="3200" dirty="0" smtClean="0"/>
              <a:t>Benchmarking Kavramının Tanımlamaları</a:t>
            </a:r>
            <a:endParaRPr lang="tr-TR" sz="3200" dirty="0"/>
          </a:p>
        </p:txBody>
      </p:sp>
      <p:sp>
        <p:nvSpPr>
          <p:cNvPr id="4" name="3 Metin kutusu"/>
          <p:cNvSpPr txBox="1"/>
          <p:nvPr/>
        </p:nvSpPr>
        <p:spPr>
          <a:xfrm>
            <a:off x="714348" y="1357298"/>
            <a:ext cx="7786742" cy="4431983"/>
          </a:xfrm>
          <a:prstGeom prst="rect">
            <a:avLst/>
          </a:prstGeom>
          <a:noFill/>
        </p:spPr>
        <p:txBody>
          <a:bodyPr wrap="square" rtlCol="0">
            <a:spAutoFit/>
          </a:bodyPr>
          <a:lstStyle/>
          <a:p>
            <a:pPr algn="just"/>
            <a:endParaRPr lang="tr-TR" sz="2400" dirty="0" smtClean="0">
              <a:cs typeface="Arial" pitchFamily="34" charset="0"/>
            </a:endParaRPr>
          </a:p>
          <a:p>
            <a:pPr algn="just"/>
            <a:r>
              <a:rPr lang="tr-TR" sz="2400" dirty="0" smtClean="0">
                <a:cs typeface="Arial" pitchFamily="34" charset="0"/>
              </a:rPr>
              <a:t>Benchmarking; örnek edinme, örnek alma, kıyaslama şeklinde Türkçe ’ye çevrilmeye çalışılmaktadır</a:t>
            </a:r>
          </a:p>
          <a:p>
            <a:pPr algn="just"/>
            <a:endParaRPr lang="tr-TR" sz="2400" dirty="0" smtClean="0">
              <a:cs typeface="Arial" pitchFamily="34" charset="0"/>
            </a:endParaRPr>
          </a:p>
          <a:p>
            <a:pPr algn="just"/>
            <a:r>
              <a:rPr lang="tr-TR" sz="2400" dirty="0" smtClean="0">
                <a:cs typeface="Arial" pitchFamily="34" charset="0"/>
              </a:rPr>
              <a:t> “Benchmark” kelimesine İngilizce-Türkçe sözlüklerde “sabit nokta, referans, bir ölçüyü sonradan hatırlayabilmek için kullanılan işaret, ölçümlerde referans alınabilecek nokta” gibi anlamlar verilmektedir.</a:t>
            </a:r>
          </a:p>
          <a:p>
            <a:pPr algn="just"/>
            <a:endParaRPr lang="tr-TR" sz="2400" dirty="0" smtClean="0">
              <a:cs typeface="Arial" pitchFamily="34" charset="0"/>
            </a:endParaRPr>
          </a:p>
          <a:p>
            <a:pPr algn="just"/>
            <a:r>
              <a:rPr lang="tr-TR" sz="2400" dirty="0" smtClean="0">
                <a:cs typeface="Arial" pitchFamily="34" charset="0"/>
              </a:rPr>
              <a:t> Yönetsel anlamda benchmarking ise, bir yönetim tekniği ya da yönetsel bir araçtır.</a:t>
            </a:r>
          </a:p>
          <a:p>
            <a:pPr algn="just"/>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00850" y="5316226"/>
            <a:ext cx="2343150" cy="1524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642910" y="1142984"/>
          <a:ext cx="785818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857232"/>
            <a:ext cx="7901014" cy="714364"/>
          </a:xfrm>
        </p:spPr>
        <p:txBody>
          <a:bodyPr>
            <a:normAutofit/>
          </a:bodyPr>
          <a:lstStyle/>
          <a:p>
            <a:r>
              <a:rPr lang="tr-TR" sz="3600" dirty="0" smtClean="0"/>
              <a:t>Benchmarking Uygulama Süreci</a:t>
            </a:r>
            <a:endParaRPr lang="tr-TR" sz="3600" dirty="0"/>
          </a:p>
        </p:txBody>
      </p:sp>
      <p:pic>
        <p:nvPicPr>
          <p:cNvPr id="3074" name="Picture 2"/>
          <p:cNvPicPr>
            <a:picLocks noChangeAspect="1" noChangeArrowheads="1"/>
          </p:cNvPicPr>
          <p:nvPr/>
        </p:nvPicPr>
        <p:blipFill>
          <a:blip r:embed="rId2" cstate="print"/>
          <a:srcRect/>
          <a:stretch>
            <a:fillRect/>
          </a:stretch>
        </p:blipFill>
        <p:spPr bwMode="auto">
          <a:xfrm>
            <a:off x="928662" y="1928802"/>
            <a:ext cx="7215237" cy="41243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92919" y="908720"/>
            <a:ext cx="8229600" cy="785802"/>
          </a:xfrm>
        </p:spPr>
        <p:txBody>
          <a:bodyPr>
            <a:normAutofit/>
          </a:bodyPr>
          <a:lstStyle/>
          <a:p>
            <a:r>
              <a:rPr lang="tr-TR" sz="3600" dirty="0" smtClean="0"/>
              <a:t>BENCHMARKING MERDİVENİ</a:t>
            </a:r>
            <a:endParaRPr lang="tr-TR" sz="3600" dirty="0"/>
          </a:p>
        </p:txBody>
      </p:sp>
      <p:pic>
        <p:nvPicPr>
          <p:cNvPr id="4098" name="Picture 2"/>
          <p:cNvPicPr>
            <a:picLocks noChangeAspect="1" noChangeArrowheads="1"/>
          </p:cNvPicPr>
          <p:nvPr/>
        </p:nvPicPr>
        <p:blipFill>
          <a:blip r:embed="rId2" cstate="print"/>
          <a:srcRect/>
          <a:stretch>
            <a:fillRect/>
          </a:stretch>
        </p:blipFill>
        <p:spPr bwMode="auto">
          <a:xfrm>
            <a:off x="857224" y="1928802"/>
            <a:ext cx="7500990"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571472" y="1142984"/>
            <a:ext cx="8143932" cy="4154984"/>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smtClean="0">
                <a:cs typeface="Arial" pitchFamily="34" charset="0"/>
              </a:rPr>
              <a:t>İlk basamak en iyi olduğuna inanılan işletmeyi bulmak ve en iyi ile işletmeyi karşılaştırmaktır. </a:t>
            </a:r>
          </a:p>
          <a:p>
            <a:pPr marL="342900" indent="-342900" algn="just">
              <a:buFont typeface="Wingdings" panose="05000000000000000000" pitchFamily="2" charset="2"/>
              <a:buChar char="ü"/>
            </a:pPr>
            <a:endParaRPr lang="tr-TR" sz="2400" dirty="0" smtClean="0">
              <a:cs typeface="Arial" pitchFamily="34" charset="0"/>
            </a:endParaRPr>
          </a:p>
          <a:p>
            <a:pPr marL="342900" indent="-342900" algn="just">
              <a:buFont typeface="Wingdings" panose="05000000000000000000" pitchFamily="2" charset="2"/>
              <a:buChar char="ü"/>
            </a:pPr>
            <a:r>
              <a:rPr lang="tr-TR" sz="2400" dirty="0" smtClean="0">
                <a:cs typeface="Arial" pitchFamily="34" charset="0"/>
              </a:rPr>
              <a:t>İkinci basamakta, en iyiden öğrenmek ve bu öğrenilenlerin işletmenin kendi süreçlerine adapte edilmesini sağlamak yer almaktadır.</a:t>
            </a:r>
          </a:p>
          <a:p>
            <a:pPr marL="342900" indent="-342900" algn="just">
              <a:buFont typeface="Wingdings" panose="05000000000000000000" pitchFamily="2" charset="2"/>
              <a:buChar char="ü"/>
            </a:pPr>
            <a:endParaRPr lang="tr-TR" sz="2400" dirty="0" smtClean="0">
              <a:cs typeface="Arial" pitchFamily="34" charset="0"/>
            </a:endParaRPr>
          </a:p>
          <a:p>
            <a:pPr marL="342900" indent="-342900" algn="just">
              <a:buFont typeface="Wingdings" panose="05000000000000000000" pitchFamily="2" charset="2"/>
              <a:buChar char="ü"/>
            </a:pPr>
            <a:r>
              <a:rPr lang="tr-TR" sz="2400" dirty="0" smtClean="0">
                <a:cs typeface="Arial" pitchFamily="34" charset="0"/>
              </a:rPr>
              <a:t>Üçüncü basamağa gelindiğinde işletme kendisine daha büyük ve yeni hedefler belirleyecek ve dördüncü basamakta faaliyete geçecektir.</a:t>
            </a:r>
          </a:p>
          <a:p>
            <a:pPr marL="342900" indent="-342900" algn="just">
              <a:buFont typeface="Wingdings" panose="05000000000000000000" pitchFamily="2" charset="2"/>
              <a:buChar char="ü"/>
            </a:pPr>
            <a:endParaRPr lang="tr-TR" sz="2400" dirty="0" smtClean="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571472" y="1142984"/>
            <a:ext cx="8143932" cy="2677656"/>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smtClean="0">
                <a:cs typeface="Arial" pitchFamily="34" charset="0"/>
              </a:rPr>
              <a:t>Beşinci basamakta benchmarking çalışması sona erecek ve işletme rakipleri arasında üstün duruma gelecektir.</a:t>
            </a:r>
          </a:p>
          <a:p>
            <a:pPr marL="342900" indent="-342900" algn="just">
              <a:buFont typeface="Wingdings" panose="05000000000000000000" pitchFamily="2" charset="2"/>
              <a:buChar char="ü"/>
            </a:pPr>
            <a:endParaRPr lang="tr-TR" sz="2400" dirty="0" smtClean="0">
              <a:cs typeface="Arial" pitchFamily="34" charset="0"/>
            </a:endParaRPr>
          </a:p>
          <a:p>
            <a:pPr marL="342900" indent="-342900" algn="just">
              <a:buFont typeface="Wingdings" panose="05000000000000000000" pitchFamily="2" charset="2"/>
              <a:buChar char="ü"/>
            </a:pPr>
            <a:r>
              <a:rPr lang="tr-TR" sz="2400" dirty="0" smtClean="0">
                <a:cs typeface="Arial" pitchFamily="34" charset="0"/>
              </a:rPr>
              <a:t>Son olarak sektör liderliğini ele geçirecek ve bunu devam ettirebilmek için de sürekli arama, ölçme, değerlendirme ve bilgileri güncelleme faaliyetlerine devam edecektir.</a:t>
            </a:r>
            <a:endParaRPr lang="tr-TR" sz="2400" dirty="0">
              <a:cs typeface="Arial"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9438" y="3820640"/>
            <a:ext cx="3648000" cy="2736000"/>
          </a:xfrm>
          <a:prstGeom prst="rect">
            <a:avLst/>
          </a:prstGeom>
        </p:spPr>
      </p:pic>
    </p:spTree>
    <p:extLst>
      <p:ext uri="{BB962C8B-B14F-4D97-AF65-F5344CB8AC3E}">
        <p14:creationId xmlns:p14="http://schemas.microsoft.com/office/powerpoint/2010/main" xmlns="" val="1015658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714380"/>
          </a:xfrm>
        </p:spPr>
        <p:txBody>
          <a:bodyPr>
            <a:normAutofit/>
          </a:bodyPr>
          <a:lstStyle/>
          <a:p>
            <a:r>
              <a:rPr lang="tr-TR" sz="3600" dirty="0" smtClean="0"/>
              <a:t>Benchmarking Avantajları</a:t>
            </a:r>
            <a:endParaRPr lang="tr-TR" sz="3600" dirty="0"/>
          </a:p>
        </p:txBody>
      </p:sp>
      <p:sp>
        <p:nvSpPr>
          <p:cNvPr id="3" name="2 Metin kutusu"/>
          <p:cNvSpPr txBox="1"/>
          <p:nvPr/>
        </p:nvSpPr>
        <p:spPr>
          <a:xfrm>
            <a:off x="428596" y="1571612"/>
            <a:ext cx="8215370" cy="4524315"/>
          </a:xfrm>
          <a:prstGeom prst="rect">
            <a:avLst/>
          </a:prstGeom>
          <a:noFill/>
        </p:spPr>
        <p:txBody>
          <a:bodyPr wrap="square" rtlCol="0">
            <a:spAutoFit/>
          </a:bodyPr>
          <a:lstStyle/>
          <a:p>
            <a:pPr algn="just">
              <a:lnSpc>
                <a:spcPct val="150000"/>
              </a:lnSpc>
              <a:buFont typeface="Wingdings" pitchFamily="2" charset="2"/>
              <a:buChar char="v"/>
            </a:pPr>
            <a:r>
              <a:rPr lang="tr-TR" sz="2400" dirty="0" smtClean="0">
                <a:cs typeface="Arial" pitchFamily="34" charset="0"/>
              </a:rPr>
              <a:t> Stratejik ortaklar, yani dağıtımcılar, müşteriler ya da yatay ortaklar genelde ortaklarının sağladığı gelişmelerden faydalanır.</a:t>
            </a:r>
          </a:p>
          <a:p>
            <a:pPr algn="just">
              <a:lnSpc>
                <a:spcPct val="150000"/>
              </a:lnSpc>
              <a:buFont typeface="Wingdings" pitchFamily="2" charset="2"/>
              <a:buChar char="v"/>
            </a:pPr>
            <a:r>
              <a:rPr lang="tr-TR" sz="2400" dirty="0" smtClean="0">
                <a:cs typeface="Arial" pitchFamily="34" charset="0"/>
              </a:rPr>
              <a:t> Çalışma öncesi, iki kuruluş birbirini tanıdığı ve genel sunuşlar gerekmediği için zaman tasarrufu sağlar.</a:t>
            </a:r>
          </a:p>
          <a:p>
            <a:pPr algn="just">
              <a:lnSpc>
                <a:spcPct val="150000"/>
              </a:lnSpc>
              <a:buFont typeface="Wingdings" pitchFamily="2" charset="2"/>
              <a:buChar char="v"/>
            </a:pPr>
            <a:r>
              <a:rPr lang="tr-TR" sz="2400" dirty="0" smtClean="0">
                <a:cs typeface="Arial" pitchFamily="34" charset="0"/>
              </a:rPr>
              <a:t> Kıyaslama çalışması sırasında iki kuruluş arasındaki ilişkileri doğrudan geliştirme olanakları vardır.</a:t>
            </a:r>
          </a:p>
          <a:p>
            <a:pPr algn="just">
              <a:lnSpc>
                <a:spcPct val="150000"/>
              </a:lnSpc>
            </a:pPr>
            <a:endParaRPr lang="tr-TR" sz="2400" dirty="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642910" y="1428736"/>
            <a:ext cx="7929618" cy="3970318"/>
          </a:xfrm>
          <a:prstGeom prst="rect">
            <a:avLst/>
          </a:prstGeom>
          <a:noFill/>
        </p:spPr>
        <p:txBody>
          <a:bodyPr wrap="square" rtlCol="0">
            <a:spAutoFit/>
          </a:bodyPr>
          <a:lstStyle/>
          <a:p>
            <a:pPr algn="just">
              <a:lnSpc>
                <a:spcPct val="150000"/>
              </a:lnSpc>
              <a:buFont typeface="Wingdings" pitchFamily="2" charset="2"/>
              <a:buChar char="v"/>
            </a:pPr>
            <a:r>
              <a:rPr lang="tr-TR" sz="2400" dirty="0" smtClean="0">
                <a:cs typeface="Arial" pitchFamily="34" charset="0"/>
              </a:rPr>
              <a:t>Kıyaslamanın bir sonucu olarak söz konusu sürece giderek artan ilgi nedeniyle önemli gelişmeler sağlanabilir.</a:t>
            </a:r>
          </a:p>
          <a:p>
            <a:pPr algn="just">
              <a:lnSpc>
                <a:spcPct val="150000"/>
              </a:lnSpc>
              <a:buFont typeface="Wingdings" pitchFamily="2" charset="2"/>
              <a:buChar char="v"/>
            </a:pPr>
            <a:r>
              <a:rPr lang="tr-TR" sz="2400" dirty="0" smtClean="0">
                <a:cs typeface="Arial" pitchFamily="34" charset="0"/>
              </a:rPr>
              <a:t> Hedeflerde dışa bakma kuruluş içindeki olası değişime karşı dirençleri kırar.</a:t>
            </a:r>
          </a:p>
          <a:p>
            <a:pPr algn="just">
              <a:lnSpc>
                <a:spcPct val="150000"/>
              </a:lnSpc>
              <a:buFont typeface="Wingdings" pitchFamily="2" charset="2"/>
              <a:buChar char="v"/>
            </a:pPr>
            <a:r>
              <a:rPr lang="tr-TR" sz="2400" dirty="0" smtClean="0">
                <a:cs typeface="Arial" pitchFamily="34" charset="0"/>
              </a:rPr>
              <a:t> Kararlar somut verilere ve değerlere dayanır.</a:t>
            </a:r>
          </a:p>
          <a:p>
            <a:pPr>
              <a:lnSpc>
                <a:spcPct val="150000"/>
              </a:lnSpc>
            </a:pPr>
            <a:endParaRPr lang="tr-TR"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29600" cy="785802"/>
          </a:xfrm>
        </p:spPr>
        <p:txBody>
          <a:bodyPr>
            <a:normAutofit/>
          </a:bodyPr>
          <a:lstStyle/>
          <a:p>
            <a:r>
              <a:rPr lang="tr-TR" sz="3600" dirty="0" smtClean="0"/>
              <a:t>Benchmarking Dezavantajları</a:t>
            </a:r>
            <a:endParaRPr lang="tr-TR" sz="3600" dirty="0"/>
          </a:p>
        </p:txBody>
      </p:sp>
      <p:sp>
        <p:nvSpPr>
          <p:cNvPr id="3" name="2 Metin kutusu"/>
          <p:cNvSpPr txBox="1"/>
          <p:nvPr/>
        </p:nvSpPr>
        <p:spPr>
          <a:xfrm>
            <a:off x="571472" y="1785926"/>
            <a:ext cx="7929618" cy="3970318"/>
          </a:xfrm>
          <a:prstGeom prst="rect">
            <a:avLst/>
          </a:prstGeom>
          <a:noFill/>
        </p:spPr>
        <p:txBody>
          <a:bodyPr wrap="square" rtlCol="0">
            <a:spAutoFit/>
          </a:bodyPr>
          <a:lstStyle/>
          <a:p>
            <a:pPr algn="just">
              <a:lnSpc>
                <a:spcPct val="150000"/>
              </a:lnSpc>
              <a:buFont typeface="Wingdings" pitchFamily="2" charset="2"/>
              <a:buChar char="v"/>
            </a:pPr>
            <a:r>
              <a:rPr lang="tr-TR" sz="2400" dirty="0" smtClean="0">
                <a:cs typeface="Arial" pitchFamily="34" charset="0"/>
              </a:rPr>
              <a:t> Planlamanın iyi yapılmaması</a:t>
            </a:r>
          </a:p>
          <a:p>
            <a:pPr algn="just">
              <a:lnSpc>
                <a:spcPct val="150000"/>
              </a:lnSpc>
              <a:buFont typeface="Wingdings" pitchFamily="2" charset="2"/>
              <a:buChar char="v"/>
            </a:pPr>
            <a:r>
              <a:rPr lang="tr-TR" sz="2400" dirty="0" smtClean="0">
                <a:cs typeface="Arial" pitchFamily="34" charset="0"/>
              </a:rPr>
              <a:t> Partner seçiminde yanlışlık</a:t>
            </a:r>
          </a:p>
          <a:p>
            <a:pPr algn="just">
              <a:lnSpc>
                <a:spcPct val="150000"/>
              </a:lnSpc>
              <a:buFont typeface="Wingdings" pitchFamily="2" charset="2"/>
              <a:buChar char="v"/>
            </a:pPr>
            <a:r>
              <a:rPr lang="tr-TR" sz="2400" dirty="0" smtClean="0">
                <a:cs typeface="Arial" pitchFamily="34" charset="0"/>
              </a:rPr>
              <a:t> Üst yönetimin desteğinden yoksunluk</a:t>
            </a:r>
          </a:p>
          <a:p>
            <a:pPr algn="just">
              <a:lnSpc>
                <a:spcPct val="150000"/>
              </a:lnSpc>
              <a:buFont typeface="Wingdings" pitchFamily="2" charset="2"/>
              <a:buChar char="v"/>
            </a:pPr>
            <a:r>
              <a:rPr lang="tr-TR" sz="2400" dirty="0" smtClean="0">
                <a:cs typeface="Arial" pitchFamily="34" charset="0"/>
              </a:rPr>
              <a:t> Süreç sahibinin yetersiz derecede katılımı</a:t>
            </a:r>
          </a:p>
          <a:p>
            <a:pPr algn="just">
              <a:lnSpc>
                <a:spcPct val="150000"/>
              </a:lnSpc>
              <a:buFont typeface="Wingdings" pitchFamily="2" charset="2"/>
              <a:buChar char="v"/>
            </a:pPr>
            <a:r>
              <a:rPr lang="tr-TR" sz="2400" dirty="0" smtClean="0">
                <a:cs typeface="Arial" pitchFamily="34" charset="0"/>
              </a:rPr>
              <a:t> Beceri eksikliği ile doğru orantılı olarak meydana gelebilecek başarısızlıklar</a:t>
            </a:r>
          </a:p>
          <a:p>
            <a:pPr algn="just">
              <a:lnSpc>
                <a:spcPct val="150000"/>
              </a:lnSpc>
            </a:pPr>
            <a:endParaRPr lang="tr-TR" sz="2400" dirty="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827584" y="1412776"/>
            <a:ext cx="7572428" cy="3970318"/>
          </a:xfrm>
          <a:prstGeom prst="rect">
            <a:avLst/>
          </a:prstGeom>
          <a:noFill/>
        </p:spPr>
        <p:txBody>
          <a:bodyPr wrap="square" rtlCol="0">
            <a:spAutoFit/>
          </a:bodyPr>
          <a:lstStyle/>
          <a:p>
            <a:pPr algn="just">
              <a:lnSpc>
                <a:spcPct val="150000"/>
              </a:lnSpc>
              <a:buFont typeface="Wingdings" pitchFamily="2" charset="2"/>
              <a:buChar char="v"/>
            </a:pPr>
            <a:r>
              <a:rPr lang="tr-TR" sz="2400" dirty="0" smtClean="0">
                <a:cs typeface="Arial" pitchFamily="34" charset="0"/>
              </a:rPr>
              <a:t>Hangi süreçlerin hangi performans ölçütleriyle  kıyaslanacağını belirlemek zordur.</a:t>
            </a:r>
          </a:p>
          <a:p>
            <a:pPr algn="just">
              <a:lnSpc>
                <a:spcPct val="150000"/>
              </a:lnSpc>
              <a:buFont typeface="Wingdings" pitchFamily="2" charset="2"/>
              <a:buChar char="v"/>
            </a:pPr>
            <a:r>
              <a:rPr lang="tr-TR" sz="2400" dirty="0" smtClean="0">
                <a:cs typeface="Arial" pitchFamily="34" charset="0"/>
              </a:rPr>
              <a:t> Bilginin paylaşımı temeli üzerine kurulu olan kıyaslamada taraflar paylaşma konusunda içtenlik ve istek içinde davranmazlarsa bütün çabalar boşa gidebilir.</a:t>
            </a:r>
          </a:p>
          <a:p>
            <a:pPr algn="just">
              <a:lnSpc>
                <a:spcPct val="150000"/>
              </a:lnSpc>
              <a:buFont typeface="Wingdings" pitchFamily="2" charset="2"/>
              <a:buChar char="v"/>
            </a:pPr>
            <a:endParaRPr lang="tr-TR"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23528" y="928671"/>
            <a:ext cx="8568952" cy="830997"/>
          </a:xfrm>
          <a:prstGeom prst="rect">
            <a:avLst/>
          </a:prstGeom>
          <a:noFill/>
        </p:spPr>
        <p:txBody>
          <a:bodyPr wrap="square" rtlCol="0">
            <a:spAutoFit/>
          </a:bodyPr>
          <a:lstStyle/>
          <a:p>
            <a:r>
              <a:rPr lang="tr-TR" sz="2400" dirty="0" smtClean="0">
                <a:cs typeface="Arial" pitchFamily="34" charset="0"/>
              </a:rPr>
              <a:t>Benchmarking’in Uygulandığı ve Uygulanmadığı Durumların Bazı Kriterlere Göre Karşılaştırılması</a:t>
            </a:r>
            <a:endParaRPr lang="tr-TR" sz="2400" dirty="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14348" y="1857364"/>
            <a:ext cx="7715304" cy="4186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71472" y="928670"/>
            <a:ext cx="8143932" cy="5632311"/>
          </a:xfrm>
          <a:prstGeom prst="rect">
            <a:avLst/>
          </a:prstGeom>
          <a:noFill/>
        </p:spPr>
        <p:txBody>
          <a:bodyPr wrap="square" rtlCol="0">
            <a:spAutoFit/>
          </a:bodyPr>
          <a:lstStyle/>
          <a:p>
            <a:pPr algn="just">
              <a:lnSpc>
                <a:spcPct val="150000"/>
              </a:lnSpc>
            </a:pPr>
            <a:r>
              <a:rPr lang="tr-TR" sz="2400" dirty="0" smtClean="0">
                <a:cs typeface="Arial" pitchFamily="34" charset="0"/>
              </a:rPr>
              <a:t>Yönetime göre kıyaslama;</a:t>
            </a:r>
          </a:p>
          <a:p>
            <a:pPr algn="just">
              <a:lnSpc>
                <a:spcPct val="150000"/>
              </a:lnSpc>
              <a:buFont typeface="Wingdings" pitchFamily="2" charset="2"/>
              <a:buChar char="v"/>
            </a:pPr>
            <a:r>
              <a:rPr lang="tr-TR" sz="2400" dirty="0" smtClean="0">
                <a:cs typeface="Arial" pitchFamily="34" charset="0"/>
              </a:rPr>
              <a:t> Benchmarking, performans düzeyini artırmak için bir organizasyonun kendi içinde ve/veya diğer organizasyonlardaki “en iyi uygulamayı” tespit ederek; kendi organizasyonuna uyarlamasıdır. Benchmarking, sadece kıyaslama yapmak değil, kıyaslama yaparak; en iyi uygulamaları bulmak ve organizasyonun kendi yapısına ve süreçlerine bunları uyarlamaktır. Bu çerçevede benchmarking kavramını; “en iyi uygulamaların adaptasyonu” olarak tanımlayabiliriz.</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chemeClr val="tx2">
                    <a:lumMod val="75000"/>
                  </a:schemeClr>
                </a:solidFill>
              </a:rPr>
              <a:t>İşletmenin Spesifik Hedeflerini Destekleyen Tipik Kıyaslama Çalışmalarından Bazı Örnekler:</a:t>
            </a:r>
            <a:br>
              <a:rPr lang="tr-TR" dirty="0" smtClean="0">
                <a:solidFill>
                  <a:schemeClr val="tx2">
                    <a:lumMod val="75000"/>
                  </a:schemeClr>
                </a:solidFill>
              </a:rPr>
            </a:br>
            <a:endParaRPr lang="tr-TR" dirty="0"/>
          </a:p>
        </p:txBody>
      </p:sp>
      <p:sp>
        <p:nvSpPr>
          <p:cNvPr id="4" name="3 Metin kutusu"/>
          <p:cNvSpPr txBox="1"/>
          <p:nvPr/>
        </p:nvSpPr>
        <p:spPr>
          <a:xfrm>
            <a:off x="1000100" y="2571744"/>
            <a:ext cx="2552302" cy="461665"/>
          </a:xfrm>
          <a:prstGeom prst="rect">
            <a:avLst/>
          </a:prstGeom>
          <a:noFill/>
        </p:spPr>
        <p:txBody>
          <a:bodyPr wrap="none" rtlCol="0">
            <a:spAutoFit/>
          </a:bodyPr>
          <a:lstStyle/>
          <a:p>
            <a:r>
              <a:rPr lang="tr-TR" sz="2400" u="sng" dirty="0" smtClean="0">
                <a:solidFill>
                  <a:srgbClr val="FF0000"/>
                </a:solidFill>
              </a:rPr>
              <a:t>İşletme Hedefleri</a:t>
            </a:r>
            <a:endParaRPr lang="tr-TR" sz="2400" u="sng" dirty="0">
              <a:solidFill>
                <a:srgbClr val="FF0000"/>
              </a:solidFill>
            </a:endParaRPr>
          </a:p>
        </p:txBody>
      </p:sp>
      <p:sp>
        <p:nvSpPr>
          <p:cNvPr id="5" name="4 Metin kutusu"/>
          <p:cNvSpPr txBox="1"/>
          <p:nvPr/>
        </p:nvSpPr>
        <p:spPr>
          <a:xfrm>
            <a:off x="4214810" y="2571744"/>
            <a:ext cx="3948517" cy="461665"/>
          </a:xfrm>
          <a:prstGeom prst="rect">
            <a:avLst/>
          </a:prstGeom>
          <a:noFill/>
        </p:spPr>
        <p:txBody>
          <a:bodyPr wrap="none" rtlCol="0">
            <a:spAutoFit/>
          </a:bodyPr>
          <a:lstStyle/>
          <a:p>
            <a:r>
              <a:rPr lang="tr-TR" sz="2400" u="sng" dirty="0" smtClean="0">
                <a:solidFill>
                  <a:srgbClr val="FF0000"/>
                </a:solidFill>
              </a:rPr>
              <a:t>Tipik kıyaslama çalışmaları</a:t>
            </a:r>
            <a:endParaRPr lang="tr-TR" sz="2400" u="sng" dirty="0">
              <a:solidFill>
                <a:srgbClr val="FF0000"/>
              </a:solidFill>
            </a:endParaRPr>
          </a:p>
        </p:txBody>
      </p:sp>
      <p:sp>
        <p:nvSpPr>
          <p:cNvPr id="7" name="6 Metin kutusu"/>
          <p:cNvSpPr txBox="1"/>
          <p:nvPr/>
        </p:nvSpPr>
        <p:spPr>
          <a:xfrm>
            <a:off x="428596" y="4429132"/>
            <a:ext cx="3536546"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sz="2000" dirty="0" smtClean="0"/>
              <a:t>En düşük fiyatlı üretici olmak</a:t>
            </a:r>
            <a:endParaRPr lang="tr-TR" sz="2000" dirty="0"/>
          </a:p>
        </p:txBody>
      </p:sp>
      <p:sp>
        <p:nvSpPr>
          <p:cNvPr id="8" name="7 Sağ Ayraç"/>
          <p:cNvSpPr/>
          <p:nvPr/>
        </p:nvSpPr>
        <p:spPr>
          <a:xfrm>
            <a:off x="3857620" y="3071810"/>
            <a:ext cx="571504" cy="32147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9" name="8 Metin kutusu"/>
          <p:cNvSpPr txBox="1"/>
          <p:nvPr/>
        </p:nvSpPr>
        <p:spPr>
          <a:xfrm>
            <a:off x="5429256" y="3214686"/>
            <a:ext cx="1672253" cy="369332"/>
          </a:xfrm>
          <a:prstGeom prst="rect">
            <a:avLst/>
          </a:prstGeom>
          <a:noFill/>
        </p:spPr>
        <p:txBody>
          <a:bodyPr wrap="none" rtlCol="0">
            <a:spAutoFit/>
          </a:bodyPr>
          <a:lstStyle/>
          <a:p>
            <a:r>
              <a:rPr lang="tr-TR" cap="all" dirty="0" smtClean="0">
                <a:solidFill>
                  <a:schemeClr val="tx2">
                    <a:lumMod val="75000"/>
                  </a:schemeClr>
                </a:solidFill>
              </a:rPr>
              <a:t>Maliyetler</a:t>
            </a:r>
            <a:endParaRPr lang="tr-TR" cap="all" dirty="0">
              <a:solidFill>
                <a:schemeClr val="tx2">
                  <a:lumMod val="75000"/>
                </a:schemeClr>
              </a:solidFill>
            </a:endParaRPr>
          </a:p>
        </p:txBody>
      </p:sp>
      <p:sp>
        <p:nvSpPr>
          <p:cNvPr id="11" name="10 Dikdörtgen"/>
          <p:cNvSpPr/>
          <p:nvPr/>
        </p:nvSpPr>
        <p:spPr>
          <a:xfrm>
            <a:off x="4714876" y="3714752"/>
            <a:ext cx="4108817" cy="369332"/>
          </a:xfrm>
          <a:prstGeom prst="rect">
            <a:avLst/>
          </a:prstGeom>
        </p:spPr>
        <p:txBody>
          <a:bodyPr wrap="none">
            <a:spAutoFit/>
          </a:bodyPr>
          <a:lstStyle/>
          <a:p>
            <a:pPr>
              <a:buFont typeface="Wingdings" pitchFamily="2" charset="2"/>
              <a:buChar char="ü"/>
            </a:pPr>
            <a:r>
              <a:rPr lang="tr-TR" dirty="0" smtClean="0"/>
              <a:t>Birim ürün başına malzeme maliyeti</a:t>
            </a:r>
          </a:p>
        </p:txBody>
      </p:sp>
      <p:sp>
        <p:nvSpPr>
          <p:cNvPr id="12" name="11 Dikdörtgen"/>
          <p:cNvSpPr/>
          <p:nvPr/>
        </p:nvSpPr>
        <p:spPr>
          <a:xfrm>
            <a:off x="4714876" y="4143380"/>
            <a:ext cx="2523448" cy="369332"/>
          </a:xfrm>
          <a:prstGeom prst="rect">
            <a:avLst/>
          </a:prstGeom>
        </p:spPr>
        <p:txBody>
          <a:bodyPr wrap="none">
            <a:spAutoFit/>
          </a:bodyPr>
          <a:lstStyle/>
          <a:p>
            <a:pPr>
              <a:buFont typeface="Wingdings" pitchFamily="2" charset="2"/>
              <a:buChar char="ü"/>
            </a:pPr>
            <a:r>
              <a:rPr lang="tr-TR" dirty="0" smtClean="0"/>
              <a:t>Birim işçilik maliyeti</a:t>
            </a:r>
          </a:p>
        </p:txBody>
      </p:sp>
      <p:sp>
        <p:nvSpPr>
          <p:cNvPr id="14" name="13 Dikdörtgen"/>
          <p:cNvSpPr/>
          <p:nvPr/>
        </p:nvSpPr>
        <p:spPr>
          <a:xfrm>
            <a:off x="4786314" y="4572008"/>
            <a:ext cx="1978427" cy="369332"/>
          </a:xfrm>
          <a:prstGeom prst="rect">
            <a:avLst/>
          </a:prstGeom>
        </p:spPr>
        <p:txBody>
          <a:bodyPr wrap="none">
            <a:spAutoFit/>
          </a:bodyPr>
          <a:lstStyle/>
          <a:p>
            <a:pPr>
              <a:buFont typeface="Wingdings" pitchFamily="2" charset="2"/>
              <a:buChar char="ü"/>
            </a:pPr>
            <a:r>
              <a:rPr lang="tr-TR" dirty="0" smtClean="0"/>
              <a:t>Sabit maliyetler</a:t>
            </a:r>
          </a:p>
        </p:txBody>
      </p:sp>
      <p:sp>
        <p:nvSpPr>
          <p:cNvPr id="15" name="14 Dikdörtgen"/>
          <p:cNvSpPr/>
          <p:nvPr/>
        </p:nvSpPr>
        <p:spPr>
          <a:xfrm>
            <a:off x="4786314" y="5000636"/>
            <a:ext cx="2103461" cy="369332"/>
          </a:xfrm>
          <a:prstGeom prst="rect">
            <a:avLst/>
          </a:prstGeom>
        </p:spPr>
        <p:txBody>
          <a:bodyPr wrap="none">
            <a:spAutoFit/>
          </a:bodyPr>
          <a:lstStyle/>
          <a:p>
            <a:pPr>
              <a:buFont typeface="Wingdings" pitchFamily="2" charset="2"/>
              <a:buChar char="ü"/>
            </a:pPr>
            <a:r>
              <a:rPr lang="tr-TR" dirty="0" smtClean="0"/>
              <a:t>Dağıtım maliyeti</a:t>
            </a:r>
          </a:p>
        </p:txBody>
      </p:sp>
      <p:sp>
        <p:nvSpPr>
          <p:cNvPr id="16" name="15 Dikdörtgen"/>
          <p:cNvSpPr/>
          <p:nvPr/>
        </p:nvSpPr>
        <p:spPr>
          <a:xfrm>
            <a:off x="4786314" y="5429264"/>
            <a:ext cx="2117887" cy="369332"/>
          </a:xfrm>
          <a:prstGeom prst="rect">
            <a:avLst/>
          </a:prstGeom>
        </p:spPr>
        <p:txBody>
          <a:bodyPr wrap="none">
            <a:spAutoFit/>
          </a:bodyPr>
          <a:lstStyle/>
          <a:p>
            <a:pPr>
              <a:buFont typeface="Wingdings" pitchFamily="2" charset="2"/>
              <a:buChar char="ü"/>
            </a:pPr>
            <a:r>
              <a:rPr lang="tr-TR" dirty="0" smtClean="0"/>
              <a:t>Tedarik maliyeti</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357290" y="1285860"/>
            <a:ext cx="2552302" cy="461665"/>
          </a:xfrm>
          <a:prstGeom prst="rect">
            <a:avLst/>
          </a:prstGeom>
          <a:noFill/>
        </p:spPr>
        <p:txBody>
          <a:bodyPr wrap="none" rtlCol="0">
            <a:spAutoFit/>
          </a:bodyPr>
          <a:lstStyle/>
          <a:p>
            <a:r>
              <a:rPr lang="tr-TR" sz="2400" u="sng" dirty="0" smtClean="0">
                <a:solidFill>
                  <a:srgbClr val="FF0000"/>
                </a:solidFill>
                <a:latin typeface="Georgia" panose="02040502050405020303" pitchFamily="18" charset="0"/>
              </a:rPr>
              <a:t>İşletme Hedefleri</a:t>
            </a:r>
            <a:endParaRPr lang="tr-TR" sz="2400" u="sng" dirty="0">
              <a:solidFill>
                <a:srgbClr val="FF0000"/>
              </a:solidFill>
              <a:latin typeface="Georgia" panose="02040502050405020303" pitchFamily="18" charset="0"/>
            </a:endParaRPr>
          </a:p>
        </p:txBody>
      </p:sp>
      <p:sp>
        <p:nvSpPr>
          <p:cNvPr id="4" name="3 Metin kutusu"/>
          <p:cNvSpPr txBox="1"/>
          <p:nvPr/>
        </p:nvSpPr>
        <p:spPr>
          <a:xfrm>
            <a:off x="5025190" y="1285860"/>
            <a:ext cx="3948517" cy="461665"/>
          </a:xfrm>
          <a:prstGeom prst="rect">
            <a:avLst/>
          </a:prstGeom>
          <a:noFill/>
        </p:spPr>
        <p:txBody>
          <a:bodyPr wrap="none" rtlCol="0">
            <a:spAutoFit/>
          </a:bodyPr>
          <a:lstStyle/>
          <a:p>
            <a:r>
              <a:rPr lang="tr-TR" sz="2400" u="sng" dirty="0" smtClean="0">
                <a:solidFill>
                  <a:srgbClr val="FF0000"/>
                </a:solidFill>
              </a:rPr>
              <a:t>Tipik kıyaslama çalışmaları</a:t>
            </a:r>
            <a:endParaRPr lang="tr-TR" sz="2400" u="sng" dirty="0">
              <a:solidFill>
                <a:srgbClr val="FF0000"/>
              </a:solidFill>
            </a:endParaRPr>
          </a:p>
        </p:txBody>
      </p:sp>
      <p:sp>
        <p:nvSpPr>
          <p:cNvPr id="5" name="4 Metin kutusu"/>
          <p:cNvSpPr txBox="1"/>
          <p:nvPr/>
        </p:nvSpPr>
        <p:spPr>
          <a:xfrm>
            <a:off x="500034" y="3357562"/>
            <a:ext cx="399340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Pazar payını artırmak veya </a:t>
            </a:r>
            <a:r>
              <a:rPr lang="tr-TR" sz="2000" dirty="0" smtClean="0"/>
              <a:t>korumak</a:t>
            </a:r>
            <a:endParaRPr lang="tr-TR" sz="2000" dirty="0"/>
          </a:p>
        </p:txBody>
      </p:sp>
      <p:sp>
        <p:nvSpPr>
          <p:cNvPr id="7" name="6 Sağ Ayraç"/>
          <p:cNvSpPr/>
          <p:nvPr/>
        </p:nvSpPr>
        <p:spPr>
          <a:xfrm>
            <a:off x="4357686" y="2000240"/>
            <a:ext cx="642942" cy="30718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9" name="8 Metin kutusu"/>
          <p:cNvSpPr txBox="1"/>
          <p:nvPr/>
        </p:nvSpPr>
        <p:spPr>
          <a:xfrm>
            <a:off x="5143504" y="2214554"/>
            <a:ext cx="3421129" cy="400110"/>
          </a:xfrm>
          <a:prstGeom prst="rect">
            <a:avLst/>
          </a:prstGeom>
          <a:noFill/>
        </p:spPr>
        <p:txBody>
          <a:bodyPr wrap="none" rtlCol="0">
            <a:spAutoFit/>
          </a:bodyPr>
          <a:lstStyle/>
          <a:p>
            <a:r>
              <a:rPr lang="tr-TR" sz="2000" cap="all" dirty="0" smtClean="0">
                <a:solidFill>
                  <a:schemeClr val="tx2">
                    <a:lumMod val="75000"/>
                  </a:schemeClr>
                </a:solidFill>
              </a:rPr>
              <a:t>Ürün </a:t>
            </a:r>
            <a:r>
              <a:rPr lang="tr-TR" sz="2000" cap="all" dirty="0" err="1" smtClean="0">
                <a:solidFill>
                  <a:schemeClr val="tx2">
                    <a:lumMod val="75000"/>
                  </a:schemeClr>
                </a:solidFill>
              </a:rPr>
              <a:t>farklIlaştIrmak</a:t>
            </a:r>
            <a:endParaRPr lang="tr-TR" sz="2000" cap="all" dirty="0">
              <a:solidFill>
                <a:schemeClr val="tx2">
                  <a:lumMod val="75000"/>
                </a:schemeClr>
              </a:solidFill>
            </a:endParaRPr>
          </a:p>
        </p:txBody>
      </p:sp>
      <p:sp>
        <p:nvSpPr>
          <p:cNvPr id="10" name="9 Dikdörtgen"/>
          <p:cNvSpPr/>
          <p:nvPr/>
        </p:nvSpPr>
        <p:spPr>
          <a:xfrm>
            <a:off x="5429256" y="2928934"/>
            <a:ext cx="2263761" cy="369332"/>
          </a:xfrm>
          <a:prstGeom prst="rect">
            <a:avLst/>
          </a:prstGeom>
        </p:spPr>
        <p:txBody>
          <a:bodyPr wrap="none">
            <a:spAutoFit/>
          </a:bodyPr>
          <a:lstStyle/>
          <a:p>
            <a:pPr>
              <a:buFont typeface="Wingdings" pitchFamily="2" charset="2"/>
              <a:buChar char="ü"/>
            </a:pPr>
            <a:r>
              <a:rPr lang="tr-TR" dirty="0" smtClean="0"/>
              <a:t>Müşteri hizmetleri</a:t>
            </a:r>
          </a:p>
        </p:txBody>
      </p:sp>
      <p:sp>
        <p:nvSpPr>
          <p:cNvPr id="11" name="10 Dikdörtgen"/>
          <p:cNvSpPr/>
          <p:nvPr/>
        </p:nvSpPr>
        <p:spPr>
          <a:xfrm>
            <a:off x="5429256" y="3571876"/>
            <a:ext cx="2719014" cy="369332"/>
          </a:xfrm>
          <a:prstGeom prst="rect">
            <a:avLst/>
          </a:prstGeom>
        </p:spPr>
        <p:txBody>
          <a:bodyPr wrap="none">
            <a:spAutoFit/>
          </a:bodyPr>
          <a:lstStyle/>
          <a:p>
            <a:pPr>
              <a:buFont typeface="Wingdings" pitchFamily="2" charset="2"/>
              <a:buChar char="ü"/>
            </a:pPr>
            <a:r>
              <a:rPr lang="tr-TR" dirty="0" smtClean="0"/>
              <a:t>Ürün/hizmet işlemleri</a:t>
            </a:r>
          </a:p>
        </p:txBody>
      </p:sp>
      <p:sp>
        <p:nvSpPr>
          <p:cNvPr id="12" name="11 Dikdörtgen"/>
          <p:cNvSpPr/>
          <p:nvPr/>
        </p:nvSpPr>
        <p:spPr>
          <a:xfrm>
            <a:off x="5429256" y="4214818"/>
            <a:ext cx="2642070" cy="369332"/>
          </a:xfrm>
          <a:prstGeom prst="rect">
            <a:avLst/>
          </a:prstGeom>
        </p:spPr>
        <p:txBody>
          <a:bodyPr wrap="none">
            <a:spAutoFit/>
          </a:bodyPr>
          <a:lstStyle/>
          <a:p>
            <a:pPr>
              <a:buFont typeface="Wingdings" pitchFamily="2" charset="2"/>
              <a:buChar char="ü"/>
            </a:pPr>
            <a:r>
              <a:rPr lang="tr-TR" dirty="0" smtClean="0"/>
              <a:t>Ürün geliştirme süresi</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142976" y="1142984"/>
            <a:ext cx="2552302" cy="461665"/>
          </a:xfrm>
          <a:prstGeom prst="rect">
            <a:avLst/>
          </a:prstGeom>
          <a:noFill/>
        </p:spPr>
        <p:txBody>
          <a:bodyPr wrap="none" rtlCol="0">
            <a:spAutoFit/>
          </a:bodyPr>
          <a:lstStyle/>
          <a:p>
            <a:r>
              <a:rPr lang="tr-TR" sz="2400" u="sng" dirty="0" smtClean="0">
                <a:solidFill>
                  <a:srgbClr val="FF0000"/>
                </a:solidFill>
              </a:rPr>
              <a:t>İşletme Hedefleri</a:t>
            </a:r>
            <a:endParaRPr lang="tr-TR" sz="2400" u="sng" dirty="0">
              <a:solidFill>
                <a:srgbClr val="FF0000"/>
              </a:solidFill>
            </a:endParaRPr>
          </a:p>
        </p:txBody>
      </p:sp>
      <p:sp>
        <p:nvSpPr>
          <p:cNvPr id="4" name="3 Metin kutusu"/>
          <p:cNvSpPr txBox="1"/>
          <p:nvPr/>
        </p:nvSpPr>
        <p:spPr>
          <a:xfrm>
            <a:off x="4896849" y="1142984"/>
            <a:ext cx="3948517" cy="461665"/>
          </a:xfrm>
          <a:prstGeom prst="rect">
            <a:avLst/>
          </a:prstGeom>
          <a:noFill/>
        </p:spPr>
        <p:txBody>
          <a:bodyPr wrap="none" rtlCol="0">
            <a:spAutoFit/>
          </a:bodyPr>
          <a:lstStyle/>
          <a:p>
            <a:r>
              <a:rPr lang="tr-TR" sz="2400" u="sng" dirty="0" smtClean="0">
                <a:solidFill>
                  <a:srgbClr val="FF0000"/>
                </a:solidFill>
              </a:rPr>
              <a:t>Tipik kıyaslama çalışmaları</a:t>
            </a:r>
            <a:endParaRPr lang="tr-TR" sz="2400" u="sng" dirty="0">
              <a:solidFill>
                <a:srgbClr val="FF0000"/>
              </a:solidFill>
            </a:endParaRPr>
          </a:p>
        </p:txBody>
      </p:sp>
      <p:sp>
        <p:nvSpPr>
          <p:cNvPr id="5" name="4 Metin kutusu"/>
          <p:cNvSpPr txBox="1"/>
          <p:nvPr/>
        </p:nvSpPr>
        <p:spPr>
          <a:xfrm>
            <a:off x="142844" y="3714752"/>
            <a:ext cx="470834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Müşteri sadakatini artırmak veya korumak</a:t>
            </a:r>
            <a:endParaRPr lang="tr-TR" dirty="0"/>
          </a:p>
        </p:txBody>
      </p:sp>
      <p:sp>
        <p:nvSpPr>
          <p:cNvPr id="6" name="5 Sağ Ayraç"/>
          <p:cNvSpPr/>
          <p:nvPr/>
        </p:nvSpPr>
        <p:spPr>
          <a:xfrm>
            <a:off x="4714876" y="1714488"/>
            <a:ext cx="500066" cy="4286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7" name="6 Metin kutusu"/>
          <p:cNvSpPr txBox="1"/>
          <p:nvPr/>
        </p:nvSpPr>
        <p:spPr>
          <a:xfrm>
            <a:off x="5286380" y="2285992"/>
            <a:ext cx="3169457" cy="400110"/>
          </a:xfrm>
          <a:prstGeom prst="rect">
            <a:avLst/>
          </a:prstGeom>
          <a:noFill/>
        </p:spPr>
        <p:txBody>
          <a:bodyPr wrap="none" rtlCol="0">
            <a:spAutoFit/>
          </a:bodyPr>
          <a:lstStyle/>
          <a:p>
            <a:r>
              <a:rPr lang="tr-TR" sz="2000" cap="all" dirty="0" err="1" smtClean="0">
                <a:solidFill>
                  <a:schemeClr val="tx2">
                    <a:lumMod val="75000"/>
                  </a:schemeClr>
                </a:solidFill>
                <a:latin typeface="Comic Sans MS" pitchFamily="66" charset="0"/>
              </a:rPr>
              <a:t>Müşterİ</a:t>
            </a:r>
            <a:r>
              <a:rPr lang="tr-TR" sz="2000" cap="all" dirty="0" smtClean="0">
                <a:solidFill>
                  <a:schemeClr val="tx2">
                    <a:lumMod val="75000"/>
                  </a:schemeClr>
                </a:solidFill>
                <a:latin typeface="Comic Sans MS" pitchFamily="66" charset="0"/>
              </a:rPr>
              <a:t> </a:t>
            </a:r>
            <a:r>
              <a:rPr lang="tr-TR" sz="2000" cap="all" dirty="0" err="1" smtClean="0">
                <a:solidFill>
                  <a:schemeClr val="tx2">
                    <a:lumMod val="75000"/>
                  </a:schemeClr>
                </a:solidFill>
                <a:latin typeface="Comic Sans MS" pitchFamily="66" charset="0"/>
              </a:rPr>
              <a:t>hİzmetlerİ</a:t>
            </a:r>
            <a:endParaRPr lang="tr-TR" sz="2000" cap="all" dirty="0">
              <a:solidFill>
                <a:schemeClr val="tx2">
                  <a:lumMod val="75000"/>
                </a:schemeClr>
              </a:solidFill>
              <a:latin typeface="Comic Sans MS" pitchFamily="66" charset="0"/>
            </a:endParaRPr>
          </a:p>
        </p:txBody>
      </p:sp>
      <p:sp>
        <p:nvSpPr>
          <p:cNvPr id="8" name="7 Dikdörtgen"/>
          <p:cNvSpPr/>
          <p:nvPr/>
        </p:nvSpPr>
        <p:spPr>
          <a:xfrm>
            <a:off x="5500694" y="3071810"/>
            <a:ext cx="1237839" cy="369332"/>
          </a:xfrm>
          <a:prstGeom prst="rect">
            <a:avLst/>
          </a:prstGeom>
        </p:spPr>
        <p:txBody>
          <a:bodyPr wrap="none">
            <a:spAutoFit/>
          </a:bodyPr>
          <a:lstStyle/>
          <a:p>
            <a:pPr>
              <a:buFont typeface="Wingdings" pitchFamily="2" charset="2"/>
              <a:buChar char="ü"/>
            </a:pPr>
            <a:r>
              <a:rPr lang="tr-TR" dirty="0" smtClean="0"/>
              <a:t>İş hacmi</a:t>
            </a:r>
          </a:p>
        </p:txBody>
      </p:sp>
      <p:sp>
        <p:nvSpPr>
          <p:cNvPr id="9" name="8 Dikdörtgen"/>
          <p:cNvSpPr/>
          <p:nvPr/>
        </p:nvSpPr>
        <p:spPr>
          <a:xfrm>
            <a:off x="5500694" y="3643314"/>
            <a:ext cx="2441694" cy="369332"/>
          </a:xfrm>
          <a:prstGeom prst="rect">
            <a:avLst/>
          </a:prstGeom>
        </p:spPr>
        <p:txBody>
          <a:bodyPr wrap="none">
            <a:spAutoFit/>
          </a:bodyPr>
          <a:lstStyle/>
          <a:p>
            <a:pPr>
              <a:buFont typeface="Wingdings" pitchFamily="2" charset="2"/>
              <a:buChar char="ü"/>
            </a:pPr>
            <a:r>
              <a:rPr lang="tr-TR" dirty="0" smtClean="0"/>
              <a:t>Teslim performansı</a:t>
            </a:r>
          </a:p>
        </p:txBody>
      </p:sp>
      <p:sp>
        <p:nvSpPr>
          <p:cNvPr id="10" name="9 Dikdörtgen"/>
          <p:cNvSpPr/>
          <p:nvPr/>
        </p:nvSpPr>
        <p:spPr>
          <a:xfrm>
            <a:off x="5049609" y="4143380"/>
            <a:ext cx="3921266" cy="369332"/>
          </a:xfrm>
          <a:prstGeom prst="rect">
            <a:avLst/>
          </a:prstGeom>
        </p:spPr>
        <p:txBody>
          <a:bodyPr wrap="none">
            <a:spAutoFit/>
          </a:bodyPr>
          <a:lstStyle/>
          <a:p>
            <a:pPr lvl="1">
              <a:buFont typeface="Wingdings" pitchFamily="2" charset="2"/>
              <a:buChar char="ü"/>
            </a:pPr>
            <a:r>
              <a:rPr lang="tr-TR" dirty="0" smtClean="0"/>
              <a:t>Müşteri şikayetlerinin seviyesi</a:t>
            </a:r>
          </a:p>
        </p:txBody>
      </p:sp>
      <p:sp>
        <p:nvSpPr>
          <p:cNvPr id="11" name="10 Dikdörtgen"/>
          <p:cNvSpPr/>
          <p:nvPr/>
        </p:nvSpPr>
        <p:spPr>
          <a:xfrm>
            <a:off x="5500694" y="4643446"/>
            <a:ext cx="2222083" cy="369332"/>
          </a:xfrm>
          <a:prstGeom prst="rect">
            <a:avLst/>
          </a:prstGeom>
        </p:spPr>
        <p:txBody>
          <a:bodyPr wrap="none">
            <a:spAutoFit/>
          </a:bodyPr>
          <a:lstStyle/>
          <a:p>
            <a:pPr>
              <a:buFont typeface="Wingdings" pitchFamily="2" charset="2"/>
              <a:buChar char="ü"/>
            </a:pPr>
            <a:r>
              <a:rPr lang="tr-TR" dirty="0" smtClean="0"/>
              <a:t>Şikayet prosedürü</a:t>
            </a:r>
          </a:p>
        </p:txBody>
      </p:sp>
      <p:sp>
        <p:nvSpPr>
          <p:cNvPr id="12" name="11 Dikdörtgen"/>
          <p:cNvSpPr/>
          <p:nvPr/>
        </p:nvSpPr>
        <p:spPr>
          <a:xfrm>
            <a:off x="5572132" y="5143512"/>
            <a:ext cx="2032929" cy="369332"/>
          </a:xfrm>
          <a:prstGeom prst="rect">
            <a:avLst/>
          </a:prstGeom>
        </p:spPr>
        <p:txBody>
          <a:bodyPr wrap="none">
            <a:spAutoFit/>
          </a:bodyPr>
          <a:lstStyle/>
          <a:p>
            <a:pPr>
              <a:buFont typeface="Wingdings" pitchFamily="2" charset="2"/>
              <a:buChar char="ü"/>
            </a:pPr>
            <a:r>
              <a:rPr lang="tr-TR" dirty="0" smtClean="0"/>
              <a:t>Ürün geliştirme</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85794"/>
            <a:ext cx="8229600" cy="1069848"/>
          </a:xfrm>
        </p:spPr>
        <p:txBody>
          <a:bodyPr>
            <a:normAutofit fontScale="90000"/>
          </a:bodyPr>
          <a:lstStyle/>
          <a:p>
            <a:r>
              <a:rPr lang="tr-TR" dirty="0" smtClean="0"/>
              <a:t>Benchmarking’in Uygulama Aşamaları</a:t>
            </a:r>
            <a:endParaRPr lang="tr-TR" dirty="0"/>
          </a:p>
        </p:txBody>
      </p:sp>
      <p:sp>
        <p:nvSpPr>
          <p:cNvPr id="5" name="4 Metin kutusu"/>
          <p:cNvSpPr txBox="1"/>
          <p:nvPr/>
        </p:nvSpPr>
        <p:spPr>
          <a:xfrm>
            <a:off x="642910" y="2643182"/>
            <a:ext cx="7786742" cy="3970318"/>
          </a:xfrm>
          <a:prstGeom prst="rect">
            <a:avLst/>
          </a:prstGeom>
          <a:noFill/>
        </p:spPr>
        <p:txBody>
          <a:bodyPr wrap="square" rtlCol="0">
            <a:spAutoFit/>
          </a:bodyPr>
          <a:lstStyle/>
          <a:p>
            <a:pPr lvl="0" algn="just" fontAlgn="base">
              <a:spcBef>
                <a:spcPct val="0"/>
              </a:spcBef>
              <a:spcAft>
                <a:spcPct val="0"/>
              </a:spcAft>
            </a:pPr>
            <a:r>
              <a:rPr lang="tr-TR" dirty="0" smtClean="0"/>
              <a:t> </a:t>
            </a:r>
            <a:r>
              <a:rPr lang="tr-TR" sz="2400" dirty="0" smtClean="0"/>
              <a:t>Hazırlık aşaması olarak değerlendirilebilecek planlama faaliyetlerinde, üç temel aşama söz konusudur:</a:t>
            </a:r>
          </a:p>
          <a:p>
            <a:pPr lvl="0" algn="just" fontAlgn="base">
              <a:spcBef>
                <a:spcPct val="0"/>
              </a:spcBef>
              <a:spcAft>
                <a:spcPct val="0"/>
              </a:spcAft>
            </a:pPr>
            <a:endParaRPr lang="tr-TR" sz="2400" dirty="0" smtClean="0"/>
          </a:p>
          <a:p>
            <a:pPr lvl="0" algn="just" fontAlgn="base">
              <a:spcBef>
                <a:spcPct val="0"/>
              </a:spcBef>
              <a:spcAft>
                <a:spcPct val="0"/>
              </a:spcAft>
            </a:pPr>
            <a:r>
              <a:rPr lang="tr-TR" sz="2400" b="1" dirty="0" smtClean="0">
                <a:solidFill>
                  <a:schemeClr val="accent6"/>
                </a:solidFill>
                <a:latin typeface="+mj-lt"/>
              </a:rPr>
              <a:t>1.  Aşama: Kıyaslama Amacının Belirlenmesi</a:t>
            </a:r>
          </a:p>
          <a:p>
            <a:pPr lvl="0" algn="just" fontAlgn="base">
              <a:spcBef>
                <a:spcPct val="0"/>
              </a:spcBef>
              <a:spcAft>
                <a:spcPct val="0"/>
              </a:spcAft>
            </a:pPr>
            <a:endParaRPr lang="tr-TR" sz="2400" dirty="0" smtClean="0"/>
          </a:p>
          <a:p>
            <a:pPr lvl="0" algn="just" fontAlgn="base">
              <a:spcBef>
                <a:spcPct val="0"/>
              </a:spcBef>
              <a:spcAft>
                <a:spcPct val="0"/>
              </a:spcAft>
            </a:pPr>
            <a:r>
              <a:rPr lang="tr-TR" sz="2400" dirty="0" smtClean="0"/>
              <a:t>     Kıyaslama amacının belirlenmesinde, işletmenin, öncelik vereceği konular için, bir öz değerlendirme yapması ve bazı sorulara cevap araştırması gerekmektedir. Bu soruların </a:t>
            </a:r>
            <a:r>
              <a:rPr lang="tr-TR" sz="2400" dirty="0" err="1" smtClean="0"/>
              <a:t>başlıcaları</a:t>
            </a:r>
            <a:r>
              <a:rPr lang="tr-TR" sz="2400" dirty="0" smtClean="0"/>
              <a:t> şunlardır;</a:t>
            </a:r>
          </a:p>
          <a:p>
            <a:pPr lvl="0" algn="just" fontAlgn="base">
              <a:spcBef>
                <a:spcPct val="0"/>
              </a:spcBef>
              <a:spcAft>
                <a:spcPct val="0"/>
              </a:spcAft>
            </a:pPr>
            <a:endParaRPr lang="tr-TR" dirty="0" smtClean="0"/>
          </a:p>
          <a:p>
            <a:pPr lvl="0" algn="just" fontAlgn="base">
              <a:spcBef>
                <a:spcPct val="0"/>
              </a:spcBef>
              <a:spcAft>
                <a:spcPct val="0"/>
              </a:spcAft>
              <a:buClr>
                <a:srgbClr val="993300"/>
              </a:buClr>
              <a:buFont typeface="Wingdings" pitchFamily="2" charset="2"/>
              <a:buChar char="Ø"/>
            </a:pPr>
            <a:endParaRPr lang="tr-TR" dirty="0"/>
          </a:p>
        </p:txBody>
      </p:sp>
      <p:sp>
        <p:nvSpPr>
          <p:cNvPr id="6" name="5 Metin kutusu"/>
          <p:cNvSpPr txBox="1"/>
          <p:nvPr/>
        </p:nvSpPr>
        <p:spPr>
          <a:xfrm>
            <a:off x="714348" y="1857364"/>
            <a:ext cx="5929354" cy="461665"/>
          </a:xfrm>
          <a:prstGeom prst="rect">
            <a:avLst/>
          </a:prstGeom>
          <a:noFill/>
        </p:spPr>
        <p:txBody>
          <a:bodyPr wrap="square" rtlCol="0">
            <a:spAutoFit/>
          </a:bodyPr>
          <a:lstStyle/>
          <a:p>
            <a:pPr marL="514350" indent="-514350">
              <a:buFont typeface="+mj-lt"/>
              <a:buAutoNum type="romanUcPeriod"/>
            </a:pPr>
            <a:r>
              <a:rPr lang="tr-TR" sz="2400" b="1" dirty="0" smtClean="0">
                <a:latin typeface="+mj-lt"/>
              </a:rPr>
              <a:t>PLANLAMA AŞAMASI</a:t>
            </a:r>
            <a:endParaRPr lang="tr-TR" sz="2400" b="1" dirty="0">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000100" y="1357298"/>
            <a:ext cx="7143800" cy="5062924"/>
          </a:xfrm>
          <a:prstGeom prst="rect">
            <a:avLst/>
          </a:prstGeom>
          <a:noFill/>
        </p:spPr>
        <p:txBody>
          <a:bodyPr wrap="square" rtlCol="0">
            <a:spAutoFit/>
          </a:bodyPr>
          <a:lstStyle/>
          <a:p>
            <a:pPr lvl="0" algn="just" fontAlgn="base">
              <a:spcBef>
                <a:spcPct val="0"/>
              </a:spcBef>
              <a:spcAft>
                <a:spcPct val="0"/>
              </a:spcAft>
              <a:buClr>
                <a:srgbClr val="993300"/>
              </a:buClr>
              <a:buFont typeface="Wingdings" pitchFamily="2" charset="2"/>
              <a:buChar char="Ø"/>
            </a:pPr>
            <a:r>
              <a:rPr lang="tr-TR" sz="2400" dirty="0" smtClean="0"/>
              <a:t>İşletmenin en önemli ürünü veya hizmeti hangisidir?</a:t>
            </a:r>
          </a:p>
          <a:p>
            <a:pPr lvl="0" algn="just" fontAlgn="base">
              <a:spcBef>
                <a:spcPct val="0"/>
              </a:spcBef>
              <a:spcAft>
                <a:spcPct val="0"/>
              </a:spcAft>
              <a:buClr>
                <a:srgbClr val="993300"/>
              </a:buClr>
              <a:buFont typeface="Wingdings" pitchFamily="2" charset="2"/>
              <a:buChar char="Ø"/>
            </a:pPr>
            <a:endParaRPr lang="tr-TR" sz="2400" dirty="0" smtClean="0"/>
          </a:p>
          <a:p>
            <a:pPr lvl="0" algn="just" fontAlgn="base">
              <a:spcBef>
                <a:spcPct val="0"/>
              </a:spcBef>
              <a:spcAft>
                <a:spcPct val="0"/>
              </a:spcAft>
              <a:buClr>
                <a:srgbClr val="993300"/>
              </a:buClr>
              <a:buFont typeface="Wingdings" pitchFamily="2" charset="2"/>
              <a:buChar char="Ø"/>
            </a:pPr>
            <a:r>
              <a:rPr lang="tr-TR" sz="2400" dirty="0" smtClean="0"/>
              <a:t>En düşük müşteri tatmini nerede gözlenmektedir? </a:t>
            </a:r>
          </a:p>
          <a:p>
            <a:pPr lvl="0" algn="just" fontAlgn="base">
              <a:spcBef>
                <a:spcPct val="0"/>
              </a:spcBef>
              <a:spcAft>
                <a:spcPct val="0"/>
              </a:spcAft>
              <a:buClr>
                <a:srgbClr val="993300"/>
              </a:buClr>
            </a:pPr>
            <a:endParaRPr lang="tr-TR" sz="2400" dirty="0" smtClean="0"/>
          </a:p>
          <a:p>
            <a:pPr lvl="0" algn="just" fontAlgn="base">
              <a:spcBef>
                <a:spcPct val="0"/>
              </a:spcBef>
              <a:spcAft>
                <a:spcPct val="0"/>
              </a:spcAft>
              <a:buClr>
                <a:srgbClr val="993300"/>
              </a:buClr>
              <a:buFont typeface="Wingdings" pitchFamily="2" charset="2"/>
              <a:buChar char="Ø"/>
            </a:pPr>
            <a:r>
              <a:rPr lang="tr-TR" sz="2300" dirty="0" smtClean="0"/>
              <a:t>Rekabet baskısı en yoğun biçimde hangi düzeyde hissedilmektedir?</a:t>
            </a:r>
          </a:p>
          <a:p>
            <a:pPr lvl="0" fontAlgn="base">
              <a:spcBef>
                <a:spcPct val="0"/>
              </a:spcBef>
              <a:spcAft>
                <a:spcPct val="0"/>
              </a:spcAft>
              <a:buClr>
                <a:srgbClr val="993300"/>
              </a:buClr>
            </a:pPr>
            <a:endParaRPr lang="tr-TR" sz="2300" dirty="0" smtClean="0"/>
          </a:p>
          <a:p>
            <a:pPr lvl="0" fontAlgn="base">
              <a:spcBef>
                <a:spcPct val="0"/>
              </a:spcBef>
              <a:spcAft>
                <a:spcPct val="0"/>
              </a:spcAft>
              <a:buClr>
                <a:srgbClr val="993300"/>
              </a:buClr>
              <a:buFont typeface="Wingdings" pitchFamily="2" charset="2"/>
              <a:buChar char="Ø"/>
            </a:pPr>
            <a:r>
              <a:rPr lang="tr-TR" sz="2300" dirty="0" smtClean="0"/>
              <a:t>Hedef olarak belirlenecek sürecin iyileştirilmesinin önemi nedir?</a:t>
            </a:r>
          </a:p>
          <a:p>
            <a:pPr lvl="0" fontAlgn="base">
              <a:spcBef>
                <a:spcPct val="0"/>
              </a:spcBef>
              <a:spcAft>
                <a:spcPct val="0"/>
              </a:spcAft>
              <a:buClr>
                <a:srgbClr val="993300"/>
              </a:buClr>
            </a:pPr>
            <a:endParaRPr lang="tr-TR" sz="2300" dirty="0" smtClean="0"/>
          </a:p>
          <a:p>
            <a:pPr lvl="0" fontAlgn="base">
              <a:spcBef>
                <a:spcPct val="0"/>
              </a:spcBef>
              <a:spcAft>
                <a:spcPct val="0"/>
              </a:spcAft>
              <a:buClr>
                <a:srgbClr val="993300"/>
              </a:buClr>
              <a:buFont typeface="Wingdings" pitchFamily="2" charset="2"/>
              <a:buChar char="Ø"/>
            </a:pPr>
            <a:r>
              <a:rPr lang="tr-TR" sz="2300" dirty="0" smtClean="0"/>
              <a:t>Hedef sürecin kıyaslanması mümkün müdür?</a:t>
            </a:r>
          </a:p>
          <a:p>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714348" y="1071546"/>
            <a:ext cx="7715304" cy="5286412"/>
          </a:xfrm>
          <a:prstGeom prst="rect">
            <a:avLst/>
          </a:prstGeom>
          <a:blipFill>
            <a:blip r:embed="rId2" cstate="print"/>
            <a:stretch>
              <a:fillRect/>
            </a:stretch>
          </a:blipFill>
          <a:effectLst>
            <a:outerShdw blurRad="50800" dist="38100" dir="18900000" algn="b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 name="3 Metin kutusu"/>
          <p:cNvSpPr txBox="1"/>
          <p:nvPr/>
        </p:nvSpPr>
        <p:spPr>
          <a:xfrm>
            <a:off x="4214810" y="1357298"/>
            <a:ext cx="65114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tr-TR" sz="2400" dirty="0" smtClean="0"/>
              <a:t>BİZ</a:t>
            </a:r>
            <a:endParaRPr lang="tr-TR" sz="2400" dirty="0"/>
          </a:p>
        </p:txBody>
      </p:sp>
      <p:sp>
        <p:nvSpPr>
          <p:cNvPr id="5" name="4 Metin kutusu"/>
          <p:cNvSpPr txBox="1"/>
          <p:nvPr/>
        </p:nvSpPr>
        <p:spPr>
          <a:xfrm>
            <a:off x="3786182" y="5357826"/>
            <a:ext cx="1610121"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tr-TR" sz="2400" dirty="0" smtClean="0"/>
              <a:t>RAKİPLER</a:t>
            </a:r>
            <a:endParaRPr lang="tr-TR" sz="2400" dirty="0"/>
          </a:p>
        </p:txBody>
      </p:sp>
      <p:sp>
        <p:nvSpPr>
          <p:cNvPr id="6" name="5 Dikdörtgen"/>
          <p:cNvSpPr/>
          <p:nvPr/>
        </p:nvSpPr>
        <p:spPr>
          <a:xfrm>
            <a:off x="1928794" y="2428868"/>
            <a:ext cx="1285884" cy="830997"/>
          </a:xfrm>
          <a:prstGeom prst="rect">
            <a:avLst/>
          </a:prstGeom>
        </p:spPr>
        <p:txBody>
          <a:bodyPr wrap="square">
            <a:spAutoFit/>
          </a:bodyPr>
          <a:lstStyle/>
          <a:p>
            <a:pPr algn="ctr"/>
            <a:r>
              <a:rPr lang="tr-TR" sz="1600" dirty="0" smtClean="0">
                <a:latin typeface="Arial" charset="0"/>
              </a:rPr>
              <a:t>Ne için benchmark yapılacak?</a:t>
            </a:r>
            <a:endParaRPr lang="en-US" sz="1600" dirty="0">
              <a:latin typeface="Arial" charset="0"/>
            </a:endParaRPr>
          </a:p>
        </p:txBody>
      </p:sp>
      <p:sp>
        <p:nvSpPr>
          <p:cNvPr id="7" name="6 Dikdörtgen"/>
          <p:cNvSpPr/>
          <p:nvPr/>
        </p:nvSpPr>
        <p:spPr>
          <a:xfrm>
            <a:off x="5286380" y="2500306"/>
            <a:ext cx="1848583" cy="338554"/>
          </a:xfrm>
          <a:prstGeom prst="rect">
            <a:avLst/>
          </a:prstGeom>
        </p:spPr>
        <p:txBody>
          <a:bodyPr wrap="none">
            <a:spAutoFit/>
          </a:bodyPr>
          <a:lstStyle/>
          <a:p>
            <a:r>
              <a:rPr lang="tr-TR" sz="1600" dirty="0" smtClean="0">
                <a:latin typeface="Arial" charset="0"/>
              </a:rPr>
              <a:t>Nasıl  </a:t>
            </a:r>
            <a:r>
              <a:rPr lang="tr-TR" sz="1600" dirty="0" err="1" smtClean="0">
                <a:latin typeface="Arial" charset="0"/>
              </a:rPr>
              <a:t>yapılacakz</a:t>
            </a:r>
            <a:r>
              <a:rPr lang="tr-TR" sz="1600" dirty="0" smtClean="0">
                <a:latin typeface="Arial" charset="0"/>
              </a:rPr>
              <a:t>?</a:t>
            </a:r>
            <a:endParaRPr lang="tr-TR" sz="1600" dirty="0">
              <a:latin typeface="Arial" charset="0"/>
            </a:endParaRPr>
          </a:p>
        </p:txBody>
      </p:sp>
      <p:sp>
        <p:nvSpPr>
          <p:cNvPr id="8" name="7 Dikdörtgen"/>
          <p:cNvSpPr/>
          <p:nvPr/>
        </p:nvSpPr>
        <p:spPr>
          <a:xfrm>
            <a:off x="1928794" y="4857760"/>
            <a:ext cx="1322798" cy="338554"/>
          </a:xfrm>
          <a:prstGeom prst="rect">
            <a:avLst/>
          </a:prstGeom>
        </p:spPr>
        <p:txBody>
          <a:bodyPr wrap="none">
            <a:spAutoFit/>
          </a:bodyPr>
          <a:lstStyle/>
          <a:p>
            <a:r>
              <a:rPr lang="tr-TR" sz="1600" dirty="0" smtClean="0">
                <a:latin typeface="Arial" charset="0"/>
              </a:rPr>
              <a:t>En iyisi kim?</a:t>
            </a:r>
            <a:endParaRPr lang="tr-TR" sz="1600" dirty="0">
              <a:latin typeface="Arial" charset="0"/>
            </a:endParaRPr>
          </a:p>
        </p:txBody>
      </p:sp>
      <p:sp>
        <p:nvSpPr>
          <p:cNvPr id="9" name="8 Dikdörtgen"/>
          <p:cNvSpPr/>
          <p:nvPr/>
        </p:nvSpPr>
        <p:spPr>
          <a:xfrm>
            <a:off x="5000628" y="4929198"/>
            <a:ext cx="2249334" cy="338554"/>
          </a:xfrm>
          <a:prstGeom prst="rect">
            <a:avLst/>
          </a:prstGeom>
        </p:spPr>
        <p:txBody>
          <a:bodyPr wrap="none">
            <a:spAutoFit/>
          </a:bodyPr>
          <a:lstStyle/>
          <a:p>
            <a:r>
              <a:rPr lang="tr-TR" sz="1600" dirty="0" smtClean="0">
                <a:latin typeface="Arial" charset="0"/>
              </a:rPr>
              <a:t>Onlar nasıl yapıyorlar?</a:t>
            </a:r>
            <a:endParaRPr lang="tr-TR" sz="1600" dirty="0">
              <a:latin typeface="Arial" charset="0"/>
            </a:endParaRPr>
          </a:p>
        </p:txBody>
      </p:sp>
      <p:sp>
        <p:nvSpPr>
          <p:cNvPr id="10" name="9 Metin kutusu"/>
          <p:cNvSpPr txBox="1"/>
          <p:nvPr/>
        </p:nvSpPr>
        <p:spPr>
          <a:xfrm>
            <a:off x="1214414" y="1214422"/>
            <a:ext cx="370614" cy="480131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tr-TR" dirty="0" smtClean="0"/>
              <a:t>B</a:t>
            </a:r>
          </a:p>
          <a:p>
            <a:r>
              <a:rPr lang="tr-TR" dirty="0" smtClean="0"/>
              <a:t>A</a:t>
            </a:r>
          </a:p>
          <a:p>
            <a:r>
              <a:rPr lang="tr-TR" dirty="0" smtClean="0"/>
              <a:t>Ş</a:t>
            </a:r>
          </a:p>
          <a:p>
            <a:r>
              <a:rPr lang="tr-TR" dirty="0" smtClean="0"/>
              <a:t>A</a:t>
            </a:r>
          </a:p>
          <a:p>
            <a:r>
              <a:rPr lang="tr-TR" dirty="0" smtClean="0"/>
              <a:t>R</a:t>
            </a:r>
          </a:p>
          <a:p>
            <a:r>
              <a:rPr lang="tr-TR" dirty="0" smtClean="0"/>
              <a:t>I</a:t>
            </a:r>
          </a:p>
          <a:p>
            <a:r>
              <a:rPr lang="tr-TR" dirty="0" smtClean="0"/>
              <a:t>  </a:t>
            </a:r>
          </a:p>
          <a:p>
            <a:r>
              <a:rPr lang="tr-TR" dirty="0" smtClean="0"/>
              <a:t>F</a:t>
            </a:r>
          </a:p>
          <a:p>
            <a:r>
              <a:rPr lang="tr-TR" dirty="0" smtClean="0"/>
              <a:t>A</a:t>
            </a:r>
          </a:p>
          <a:p>
            <a:r>
              <a:rPr lang="tr-TR" dirty="0" smtClean="0"/>
              <a:t>K</a:t>
            </a:r>
          </a:p>
          <a:p>
            <a:r>
              <a:rPr lang="tr-TR" dirty="0" smtClean="0"/>
              <a:t>T</a:t>
            </a:r>
          </a:p>
          <a:p>
            <a:r>
              <a:rPr lang="tr-TR" dirty="0" smtClean="0"/>
              <a:t>Ö</a:t>
            </a:r>
          </a:p>
          <a:p>
            <a:r>
              <a:rPr lang="tr-TR" dirty="0" smtClean="0"/>
              <a:t>R</a:t>
            </a:r>
          </a:p>
          <a:p>
            <a:r>
              <a:rPr lang="tr-TR" dirty="0" smtClean="0"/>
              <a:t>L</a:t>
            </a:r>
          </a:p>
          <a:p>
            <a:r>
              <a:rPr lang="tr-TR" dirty="0" smtClean="0"/>
              <a:t>E</a:t>
            </a:r>
          </a:p>
          <a:p>
            <a:r>
              <a:rPr lang="tr-TR" dirty="0" smtClean="0"/>
              <a:t>R</a:t>
            </a:r>
          </a:p>
          <a:p>
            <a:r>
              <a:rPr lang="tr-TR" dirty="0" smtClean="0"/>
              <a:t>İ</a:t>
            </a:r>
            <a:endParaRPr lang="tr-TR" dirty="0"/>
          </a:p>
        </p:txBody>
      </p:sp>
      <p:sp>
        <p:nvSpPr>
          <p:cNvPr id="11" name="10 Metin kutusu"/>
          <p:cNvSpPr txBox="1"/>
          <p:nvPr/>
        </p:nvSpPr>
        <p:spPr>
          <a:xfrm>
            <a:off x="7500958" y="1214422"/>
            <a:ext cx="370614" cy="480131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tr-TR" dirty="0" smtClean="0"/>
              <a:t>B</a:t>
            </a:r>
          </a:p>
          <a:p>
            <a:r>
              <a:rPr lang="tr-TR" dirty="0" smtClean="0"/>
              <a:t>A</a:t>
            </a:r>
          </a:p>
          <a:p>
            <a:r>
              <a:rPr lang="tr-TR" dirty="0" smtClean="0"/>
              <a:t>Ş</a:t>
            </a:r>
          </a:p>
          <a:p>
            <a:r>
              <a:rPr lang="tr-TR" dirty="0" smtClean="0"/>
              <a:t>A</a:t>
            </a:r>
          </a:p>
          <a:p>
            <a:r>
              <a:rPr lang="tr-TR" dirty="0" smtClean="0"/>
              <a:t>R</a:t>
            </a:r>
          </a:p>
          <a:p>
            <a:r>
              <a:rPr lang="tr-TR" dirty="0" smtClean="0"/>
              <a:t>I</a:t>
            </a:r>
          </a:p>
          <a:p>
            <a:r>
              <a:rPr lang="tr-TR" dirty="0" smtClean="0"/>
              <a:t>  </a:t>
            </a:r>
          </a:p>
          <a:p>
            <a:r>
              <a:rPr lang="tr-TR" dirty="0" smtClean="0"/>
              <a:t>F</a:t>
            </a:r>
          </a:p>
          <a:p>
            <a:r>
              <a:rPr lang="tr-TR" dirty="0" smtClean="0"/>
              <a:t>A</a:t>
            </a:r>
          </a:p>
          <a:p>
            <a:r>
              <a:rPr lang="tr-TR" dirty="0" smtClean="0"/>
              <a:t>K</a:t>
            </a:r>
          </a:p>
          <a:p>
            <a:r>
              <a:rPr lang="tr-TR" dirty="0" smtClean="0"/>
              <a:t>T</a:t>
            </a:r>
          </a:p>
          <a:p>
            <a:r>
              <a:rPr lang="tr-TR" dirty="0" smtClean="0"/>
              <a:t>Ö</a:t>
            </a:r>
          </a:p>
          <a:p>
            <a:r>
              <a:rPr lang="tr-TR" dirty="0" smtClean="0"/>
              <a:t>R</a:t>
            </a:r>
          </a:p>
          <a:p>
            <a:r>
              <a:rPr lang="tr-TR" dirty="0" smtClean="0"/>
              <a:t>L</a:t>
            </a:r>
          </a:p>
          <a:p>
            <a:r>
              <a:rPr lang="tr-TR" dirty="0" smtClean="0"/>
              <a:t>E</a:t>
            </a:r>
          </a:p>
          <a:p>
            <a:r>
              <a:rPr lang="tr-TR" dirty="0" smtClean="0"/>
              <a:t>R</a:t>
            </a:r>
          </a:p>
          <a:p>
            <a:r>
              <a:rPr lang="tr-TR" dirty="0" smtClean="0"/>
              <a:t>İ</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857224" y="1142984"/>
            <a:ext cx="7572428" cy="4893647"/>
          </a:xfrm>
          <a:prstGeom prst="rect">
            <a:avLst/>
          </a:prstGeom>
          <a:noFill/>
        </p:spPr>
        <p:txBody>
          <a:bodyPr wrap="square" rtlCol="0">
            <a:spAutoFit/>
          </a:bodyPr>
          <a:lstStyle/>
          <a:p>
            <a:pPr lvl="0" algn="just" fontAlgn="base">
              <a:spcBef>
                <a:spcPct val="0"/>
              </a:spcBef>
              <a:spcAft>
                <a:spcPct val="0"/>
              </a:spcAft>
            </a:pPr>
            <a:r>
              <a:rPr lang="tr-TR" sz="2400" b="1" dirty="0" smtClean="0">
                <a:latin typeface="+mj-lt"/>
              </a:rPr>
              <a:t> </a:t>
            </a:r>
            <a:r>
              <a:rPr lang="tr-TR" sz="2400" b="1" dirty="0" smtClean="0">
                <a:solidFill>
                  <a:schemeClr val="accent6"/>
                </a:solidFill>
                <a:latin typeface="+mj-lt"/>
              </a:rPr>
              <a:t>2. Aşama: Kıyas Ortaklarının Belirlenmesi</a:t>
            </a:r>
          </a:p>
          <a:p>
            <a:pPr lvl="0" algn="just" fontAlgn="base">
              <a:spcBef>
                <a:spcPct val="0"/>
              </a:spcBef>
              <a:spcAft>
                <a:spcPct val="0"/>
              </a:spcAft>
            </a:pPr>
            <a:endParaRPr lang="tr-TR" sz="2400" dirty="0" smtClean="0"/>
          </a:p>
          <a:p>
            <a:pPr lvl="0" algn="just" fontAlgn="base">
              <a:lnSpc>
                <a:spcPct val="150000"/>
              </a:lnSpc>
              <a:spcBef>
                <a:spcPct val="0"/>
              </a:spcBef>
              <a:spcAft>
                <a:spcPct val="0"/>
              </a:spcAft>
            </a:pPr>
            <a:r>
              <a:rPr lang="tr-TR" sz="2400" dirty="0" smtClean="0"/>
              <a:t>     Hedeflenen kıyas ortağının, belirlenen konuda, daha iyi performans gösteren, bilgi paylaşımına açık ve işbirliği yapmaya hazır bir yaklaşım içinde olmasına dikkat edilmelidir.</a:t>
            </a:r>
          </a:p>
          <a:p>
            <a:pPr lvl="0" algn="just" fontAlgn="base">
              <a:lnSpc>
                <a:spcPct val="150000"/>
              </a:lnSpc>
              <a:spcBef>
                <a:spcPct val="0"/>
              </a:spcBef>
              <a:spcAft>
                <a:spcPct val="0"/>
              </a:spcAft>
            </a:pPr>
            <a:r>
              <a:rPr lang="tr-TR" sz="2400" dirty="0" smtClean="0"/>
              <a:t>     En uygun kıyas ortağının seçiminde kullanılan, başlıca bilgi kaynakları şunlardır;</a:t>
            </a:r>
          </a:p>
          <a:p>
            <a:pPr lvl="0" algn="just" fontAlgn="base">
              <a:spcBef>
                <a:spcPct val="0"/>
              </a:spcBef>
              <a:spcAft>
                <a:spcPct val="0"/>
              </a:spcAft>
            </a:pPr>
            <a:endParaRPr lang="tr-TR" sz="2400" dirty="0" smtClean="0"/>
          </a:p>
          <a:p>
            <a:endParaRPr lang="tr-TR"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571472" y="785794"/>
            <a:ext cx="7858180" cy="6247864"/>
          </a:xfrm>
          <a:prstGeom prst="rect">
            <a:avLst/>
          </a:prstGeom>
          <a:noFill/>
        </p:spPr>
        <p:txBody>
          <a:bodyPr wrap="square" rtlCol="0">
            <a:spAutoFit/>
          </a:bodyPr>
          <a:lstStyle/>
          <a:p>
            <a:pPr lvl="0" algn="just" fontAlgn="base">
              <a:lnSpc>
                <a:spcPct val="150000"/>
              </a:lnSpc>
              <a:spcBef>
                <a:spcPct val="0"/>
              </a:spcBef>
              <a:spcAft>
                <a:spcPct val="0"/>
              </a:spcAft>
              <a:buClr>
                <a:srgbClr val="993300"/>
              </a:buClr>
              <a:buFont typeface="Wingdings" pitchFamily="2" charset="2"/>
              <a:buChar char="Ø"/>
            </a:pPr>
            <a:r>
              <a:rPr lang="tr-TR" sz="2400" dirty="0" smtClean="0"/>
              <a:t>İşletme içinde konunun uzmanı olan kişiler,</a:t>
            </a:r>
          </a:p>
          <a:p>
            <a:pPr lvl="0" algn="just" fontAlgn="base">
              <a:lnSpc>
                <a:spcPct val="150000"/>
              </a:lnSpc>
              <a:spcBef>
                <a:spcPct val="0"/>
              </a:spcBef>
              <a:spcAft>
                <a:spcPct val="0"/>
              </a:spcAft>
              <a:buClr>
                <a:srgbClr val="993300"/>
              </a:buClr>
              <a:buFont typeface="Wingdings" pitchFamily="2" charset="2"/>
              <a:buChar char="Ø"/>
            </a:pPr>
            <a:r>
              <a:rPr lang="tr-TR" sz="2400" dirty="0" smtClean="0"/>
              <a:t>Diğer departmanlar ve servisler,</a:t>
            </a:r>
          </a:p>
          <a:p>
            <a:pPr lvl="0" algn="just" fontAlgn="base">
              <a:lnSpc>
                <a:spcPct val="150000"/>
              </a:lnSpc>
              <a:spcBef>
                <a:spcPct val="0"/>
              </a:spcBef>
              <a:spcAft>
                <a:spcPct val="0"/>
              </a:spcAft>
              <a:buClr>
                <a:srgbClr val="993300"/>
              </a:buClr>
              <a:buFont typeface="Wingdings" pitchFamily="2" charset="2"/>
              <a:buChar char="Ø"/>
            </a:pPr>
            <a:r>
              <a:rPr lang="tr-TR" sz="2400" dirty="0" smtClean="0"/>
              <a:t>Aynı sektördeki diğer şirketler,</a:t>
            </a:r>
          </a:p>
          <a:p>
            <a:pPr lvl="0" algn="just" fontAlgn="base">
              <a:lnSpc>
                <a:spcPct val="150000"/>
              </a:lnSpc>
              <a:spcBef>
                <a:spcPct val="0"/>
              </a:spcBef>
              <a:spcAft>
                <a:spcPct val="0"/>
              </a:spcAft>
              <a:buClr>
                <a:srgbClr val="993300"/>
              </a:buClr>
              <a:buFont typeface="Wingdings" pitchFamily="2" charset="2"/>
              <a:buChar char="Ø"/>
            </a:pPr>
            <a:r>
              <a:rPr lang="tr-TR" sz="2400" dirty="0" smtClean="0"/>
              <a:t>Doğrudan rakip olan firmalar,</a:t>
            </a:r>
          </a:p>
          <a:p>
            <a:pPr lvl="0" algn="just" fontAlgn="base">
              <a:lnSpc>
                <a:spcPct val="150000"/>
              </a:lnSpc>
              <a:spcBef>
                <a:spcPct val="0"/>
              </a:spcBef>
              <a:spcAft>
                <a:spcPct val="0"/>
              </a:spcAft>
              <a:buClr>
                <a:srgbClr val="993300"/>
              </a:buClr>
              <a:buFont typeface="Wingdings" pitchFamily="2" charset="2"/>
              <a:buChar char="Ø"/>
            </a:pPr>
            <a:r>
              <a:rPr lang="tr-TR" sz="2400" dirty="0" smtClean="0"/>
              <a:t>Lider şirketler,</a:t>
            </a:r>
          </a:p>
          <a:p>
            <a:pPr marL="92075" lvl="0" indent="-92075" algn="just" fontAlgn="base">
              <a:lnSpc>
                <a:spcPct val="150000"/>
              </a:lnSpc>
              <a:spcBef>
                <a:spcPct val="0"/>
              </a:spcBef>
              <a:spcAft>
                <a:spcPct val="0"/>
              </a:spcAft>
              <a:buClr>
                <a:srgbClr val="993300"/>
              </a:buClr>
              <a:buFont typeface="Wingdings" pitchFamily="2" charset="2"/>
              <a:buChar char="Ø"/>
            </a:pPr>
            <a:r>
              <a:rPr lang="tr-TR" sz="2400" dirty="0" smtClean="0"/>
              <a:t>En başarılı şirket sıralamaları veren basın organları,</a:t>
            </a:r>
          </a:p>
          <a:p>
            <a:pPr marL="92075" lvl="0" indent="-92075" algn="just" fontAlgn="base">
              <a:lnSpc>
                <a:spcPct val="150000"/>
              </a:lnSpc>
              <a:spcBef>
                <a:spcPct val="0"/>
              </a:spcBef>
              <a:spcAft>
                <a:spcPct val="0"/>
              </a:spcAft>
              <a:buClr>
                <a:srgbClr val="993300"/>
              </a:buClr>
              <a:buFont typeface="Wingdings" pitchFamily="2" charset="2"/>
              <a:buChar char="Ø"/>
            </a:pPr>
            <a:r>
              <a:rPr lang="tr-TR" sz="2400" dirty="0" smtClean="0"/>
              <a:t>Mesleki kuruluşlar,</a:t>
            </a:r>
          </a:p>
          <a:p>
            <a:pPr marL="92075" lvl="0" indent="-92075" algn="just" fontAlgn="base">
              <a:lnSpc>
                <a:spcPct val="150000"/>
              </a:lnSpc>
              <a:spcBef>
                <a:spcPct val="0"/>
              </a:spcBef>
              <a:spcAft>
                <a:spcPct val="0"/>
              </a:spcAft>
              <a:buClr>
                <a:srgbClr val="993300"/>
              </a:buClr>
              <a:buFont typeface="Wingdings" pitchFamily="2" charset="2"/>
              <a:buChar char="Ø"/>
            </a:pPr>
            <a:r>
              <a:rPr lang="tr-TR" sz="2400" dirty="0" smtClean="0"/>
              <a:t>Danışmanlar,</a:t>
            </a:r>
          </a:p>
          <a:p>
            <a:pPr marL="92075" lvl="0" indent="-92075" algn="just" fontAlgn="base">
              <a:lnSpc>
                <a:spcPct val="150000"/>
              </a:lnSpc>
              <a:spcBef>
                <a:spcPct val="0"/>
              </a:spcBef>
              <a:spcAft>
                <a:spcPct val="0"/>
              </a:spcAft>
              <a:buClr>
                <a:srgbClr val="993300"/>
              </a:buClr>
              <a:buFont typeface="Wingdings" pitchFamily="2" charset="2"/>
              <a:buChar char="Ø"/>
            </a:pPr>
            <a:r>
              <a:rPr lang="tr-TR" sz="2400" dirty="0" smtClean="0"/>
              <a:t>Elektronik veri tabanları,</a:t>
            </a:r>
          </a:p>
          <a:p>
            <a:pPr marL="92075" lvl="0" indent="-92075" algn="just" fontAlgn="base">
              <a:lnSpc>
                <a:spcPct val="150000"/>
              </a:lnSpc>
              <a:spcBef>
                <a:spcPct val="0"/>
              </a:spcBef>
              <a:spcAft>
                <a:spcPct val="0"/>
              </a:spcAft>
              <a:buClr>
                <a:srgbClr val="993300"/>
              </a:buClr>
              <a:buFont typeface="Wingdings" pitchFamily="2" charset="2"/>
              <a:buChar char="Ø"/>
            </a:pPr>
            <a:r>
              <a:rPr lang="tr-TR" sz="2400" dirty="0" smtClean="0"/>
              <a:t>Müşteriler,</a:t>
            </a:r>
          </a:p>
          <a:p>
            <a:pPr algn="just" fontAlgn="base">
              <a:spcBef>
                <a:spcPct val="0"/>
              </a:spcBef>
              <a:spcAft>
                <a:spcPct val="0"/>
              </a:spcAft>
              <a:buClr>
                <a:srgbClr val="993300"/>
              </a:buClr>
            </a:pPr>
            <a:endParaRPr lang="tr-TR" sz="2000" dirty="0" smtClean="0"/>
          </a:p>
          <a:p>
            <a:endParaRPr lang="tr-TR"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714348" y="1142984"/>
            <a:ext cx="7786742" cy="4247317"/>
          </a:xfrm>
          <a:prstGeom prst="rect">
            <a:avLst/>
          </a:prstGeom>
          <a:noFill/>
        </p:spPr>
        <p:txBody>
          <a:bodyPr wrap="square" rtlCol="0">
            <a:spAutoFit/>
          </a:bodyPr>
          <a:lstStyle/>
          <a:p>
            <a:pPr lvl="0" algn="just" fontAlgn="base">
              <a:spcBef>
                <a:spcPct val="0"/>
              </a:spcBef>
              <a:spcAft>
                <a:spcPct val="0"/>
              </a:spcAft>
            </a:pPr>
            <a:r>
              <a:rPr lang="tr-TR" sz="2400" b="1" dirty="0" smtClean="0">
                <a:solidFill>
                  <a:schemeClr val="accent6"/>
                </a:solidFill>
                <a:latin typeface="+mj-lt"/>
              </a:rPr>
              <a:t>3. Aşama: Veri Toplama Yöntemlerinin Belirlenmesi ve Veri Toplama</a:t>
            </a:r>
          </a:p>
          <a:p>
            <a:pPr lvl="0" algn="just" fontAlgn="base">
              <a:spcBef>
                <a:spcPct val="0"/>
              </a:spcBef>
              <a:spcAft>
                <a:spcPct val="0"/>
              </a:spcAft>
            </a:pPr>
            <a:endParaRPr lang="tr-TR" sz="2400" dirty="0" smtClean="0"/>
          </a:p>
          <a:p>
            <a:pPr lvl="0" algn="just" fontAlgn="base">
              <a:lnSpc>
                <a:spcPct val="150000"/>
              </a:lnSpc>
              <a:spcBef>
                <a:spcPct val="0"/>
              </a:spcBef>
              <a:spcAft>
                <a:spcPct val="0"/>
              </a:spcAft>
            </a:pPr>
            <a:r>
              <a:rPr lang="tr-TR" sz="2400" dirty="0" smtClean="0"/>
              <a:t>    Veri toplama yöntemlerinin seçimi, bilgi kaynakları ile yakından ilgilidir. Kıyaslama amacına en uygun veri toplama yöntemlerini bilgi kaynakları ile ilişkili olarak belirlemek, kıyaslama faaliyetlerini yürütecek kıyaslama takımının sorumluluğundadır. </a:t>
            </a:r>
          </a:p>
          <a:p>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42910" y="836613"/>
            <a:ext cx="7643866" cy="461665"/>
          </a:xfrm>
          <a:prstGeom prst="rect">
            <a:avLst/>
          </a:prstGeom>
          <a:noFill/>
          <a:ln w="9525">
            <a:noFill/>
            <a:miter lim="800000"/>
            <a:headEnd/>
            <a:tailEnd/>
          </a:ln>
          <a:effectLst/>
        </p:spPr>
        <p:txBody>
          <a:bodyPr wrap="square">
            <a:spAutoFit/>
          </a:bodyPr>
          <a:lstStyle/>
          <a:p>
            <a:r>
              <a:rPr lang="tr-TR" sz="2400" b="1" dirty="0">
                <a:latin typeface="+mj-lt"/>
              </a:rPr>
              <a:t>II. ANALİZ ÇALIŞMALARI</a:t>
            </a:r>
          </a:p>
        </p:txBody>
      </p:sp>
      <p:sp>
        <p:nvSpPr>
          <p:cNvPr id="4" name="3 Metin kutusu"/>
          <p:cNvSpPr txBox="1"/>
          <p:nvPr/>
        </p:nvSpPr>
        <p:spPr>
          <a:xfrm>
            <a:off x="642910" y="1643050"/>
            <a:ext cx="8001056" cy="3754874"/>
          </a:xfrm>
          <a:prstGeom prst="rect">
            <a:avLst/>
          </a:prstGeom>
          <a:noFill/>
        </p:spPr>
        <p:txBody>
          <a:bodyPr wrap="square" rtlCol="0">
            <a:spAutoFit/>
          </a:bodyPr>
          <a:lstStyle/>
          <a:p>
            <a:pPr algn="just"/>
            <a:r>
              <a:rPr lang="tr-TR" sz="2500" dirty="0" smtClean="0"/>
              <a:t>Bu aşamalarda elde edilen bilgilerin, karşılaştırma faaliyetleri için anlam ifade eden, tablo, grafik, rapor gibi somut araçlara dönüştürülmesi gerekmektedir.</a:t>
            </a:r>
          </a:p>
          <a:p>
            <a:pPr algn="just"/>
            <a:endParaRPr lang="tr-TR" sz="2500" dirty="0" smtClean="0"/>
          </a:p>
          <a:p>
            <a:pPr lvl="0" algn="just" fontAlgn="base">
              <a:spcBef>
                <a:spcPct val="0"/>
              </a:spcBef>
              <a:spcAft>
                <a:spcPct val="0"/>
              </a:spcAft>
            </a:pPr>
            <a:r>
              <a:rPr lang="tr-TR" sz="2300" b="1" dirty="0" smtClean="0">
                <a:solidFill>
                  <a:schemeClr val="accent6"/>
                </a:solidFill>
                <a:latin typeface="+mj-lt"/>
              </a:rPr>
              <a:t>4. Aşama: Mevcut Rekabet ve Performans Farklarının Ortaya Konulması</a:t>
            </a:r>
          </a:p>
          <a:p>
            <a:pPr lvl="0" algn="just" fontAlgn="base">
              <a:spcBef>
                <a:spcPct val="0"/>
              </a:spcBef>
              <a:spcAft>
                <a:spcPct val="0"/>
              </a:spcAft>
            </a:pPr>
            <a:endParaRPr lang="tr-TR" sz="2300" dirty="0" smtClean="0">
              <a:latin typeface="Arial" charset="0"/>
            </a:endParaRPr>
          </a:p>
          <a:p>
            <a:pPr lvl="0" algn="just" fontAlgn="base">
              <a:spcBef>
                <a:spcPct val="0"/>
              </a:spcBef>
              <a:spcAft>
                <a:spcPct val="0"/>
              </a:spcAft>
            </a:pPr>
            <a:r>
              <a:rPr lang="tr-TR" sz="2300" dirty="0" smtClean="0">
                <a:latin typeface="Arial" charset="0"/>
              </a:rPr>
              <a:t>   Farklılıkların ortaya konulması aşaması, kıyaslama sürecinin en önemli düzeyidir. Çünkü belirlenen farklılıkların düzeltilmesi temel kıyaslama amacıdır.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71472" y="1142984"/>
            <a:ext cx="8143932" cy="5262979"/>
          </a:xfrm>
          <a:prstGeom prst="rect">
            <a:avLst/>
          </a:prstGeom>
          <a:noFill/>
        </p:spPr>
        <p:txBody>
          <a:bodyPr wrap="square" rtlCol="0">
            <a:spAutoFit/>
          </a:bodyPr>
          <a:lstStyle/>
          <a:p>
            <a:pPr algn="just">
              <a:lnSpc>
                <a:spcPct val="150000"/>
              </a:lnSpc>
              <a:buFont typeface="Wingdings" pitchFamily="2" charset="2"/>
              <a:buChar char="v"/>
            </a:pPr>
            <a:r>
              <a:rPr lang="tr-TR" sz="2400" dirty="0" smtClean="0">
                <a:cs typeface="Arial" pitchFamily="34" charset="0"/>
              </a:rPr>
              <a:t> İnsan davranışları yaklaşımıyla Benchmarking; başkalarının iyi olabileceğini kabul ederek; onlardan öğrenme olgunluğuna erişmek ve “taklit etmenin dayanılmaz hafifliğine kapılmadan” kendine uyarlamayı başarabilmektir. </a:t>
            </a:r>
          </a:p>
          <a:p>
            <a:pPr algn="just">
              <a:lnSpc>
                <a:spcPct val="150000"/>
              </a:lnSpc>
              <a:buFont typeface="Wingdings" pitchFamily="2" charset="2"/>
              <a:buChar char="v"/>
            </a:pPr>
            <a:endParaRPr lang="tr-TR" sz="2400" dirty="0" smtClean="0">
              <a:cs typeface="Arial" pitchFamily="34" charset="0"/>
            </a:endParaRPr>
          </a:p>
          <a:p>
            <a:pPr algn="just">
              <a:lnSpc>
                <a:spcPct val="150000"/>
              </a:lnSpc>
              <a:buFont typeface="Wingdings" pitchFamily="2" charset="2"/>
              <a:buChar char="v"/>
            </a:pPr>
            <a:r>
              <a:rPr lang="tr-TR" sz="2400" dirty="0" smtClean="0">
                <a:cs typeface="Arial" pitchFamily="34" charset="0"/>
              </a:rPr>
              <a:t> Benchmarking; nihai amacı performansı artırmak olan kesintisiz bir öğrenme sürecidir. </a:t>
            </a:r>
            <a:endParaRPr lang="tr-TR" sz="2400" dirty="0">
              <a:cs typeface="Arial" pitchFamily="34" charset="0"/>
            </a:endParaRPr>
          </a:p>
          <a:p>
            <a:pPr algn="just">
              <a:buFont typeface="Wingdings" pitchFamily="2" charset="2"/>
              <a:buChar char="v"/>
            </a:pPr>
            <a:endParaRPr lang="tr-TR" sz="2400" dirty="0" smtClean="0">
              <a:latin typeface="Arial" pitchFamily="34" charset="0"/>
              <a:cs typeface="Arial" pitchFamily="34" charset="0"/>
            </a:endParaRPr>
          </a:p>
          <a:p>
            <a:pPr algn="just">
              <a:buFont typeface="Wingdings" pitchFamily="2" charset="2"/>
              <a:buChar char="v"/>
            </a:pPr>
            <a:endParaRPr lang="tr-TR" sz="2400" dirty="0">
              <a:latin typeface="Arial" pitchFamily="34" charset="0"/>
              <a:cs typeface="Arial" pitchFamily="34" charset="0"/>
            </a:endParaRPr>
          </a:p>
        </p:txBody>
      </p:sp>
    </p:spTree>
    <p:extLst>
      <p:ext uri="{BB962C8B-B14F-4D97-AF65-F5344CB8AC3E}">
        <p14:creationId xmlns:p14="http://schemas.microsoft.com/office/powerpoint/2010/main" xmlns="" val="36598473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642910" y="1000108"/>
            <a:ext cx="8001056" cy="6140142"/>
          </a:xfrm>
          <a:prstGeom prst="rect">
            <a:avLst/>
          </a:prstGeom>
          <a:noFill/>
        </p:spPr>
        <p:txBody>
          <a:bodyPr wrap="square" rtlCol="0">
            <a:spAutoFit/>
          </a:bodyPr>
          <a:lstStyle/>
          <a:p>
            <a:pPr marL="6350" lvl="0" indent="-6350" algn="just" fontAlgn="base">
              <a:spcBef>
                <a:spcPct val="0"/>
              </a:spcBef>
              <a:spcAft>
                <a:spcPct val="0"/>
              </a:spcAft>
            </a:pPr>
            <a:r>
              <a:rPr lang="tr-TR" sz="2400" b="1" dirty="0" smtClean="0">
                <a:solidFill>
                  <a:schemeClr val="accent6"/>
                </a:solidFill>
                <a:latin typeface="+mj-lt"/>
              </a:rPr>
              <a:t>5. Aşama: Gelecekteki Performans Hedeflerinin Tasarlanması</a:t>
            </a:r>
          </a:p>
          <a:p>
            <a:pPr marL="6350" lvl="0" indent="-6350" algn="just" fontAlgn="base">
              <a:spcBef>
                <a:spcPct val="0"/>
              </a:spcBef>
              <a:spcAft>
                <a:spcPct val="0"/>
              </a:spcAft>
            </a:pPr>
            <a:endParaRPr lang="tr-TR" sz="2400" dirty="0" smtClean="0"/>
          </a:p>
          <a:p>
            <a:pPr marL="6350" lvl="0" indent="-6350" algn="just" fontAlgn="base">
              <a:spcBef>
                <a:spcPct val="0"/>
              </a:spcBef>
              <a:spcAft>
                <a:spcPct val="0"/>
              </a:spcAft>
            </a:pPr>
            <a:r>
              <a:rPr lang="tr-TR" sz="2400" dirty="0" smtClean="0"/>
              <a:t> Kıyaslama yaklaşımında, gelecekteki performans hedeflerinin tasarlanması, ulaşılmak istenen durumun tanımlanması demektir. </a:t>
            </a:r>
            <a:r>
              <a:rPr lang="tr-TR" sz="2300" dirty="0" smtClean="0"/>
              <a:t>Hedeflenen performansların belirlenmesinde dikkat edilecek konular;</a:t>
            </a:r>
          </a:p>
          <a:p>
            <a:pPr marL="6350" lvl="0" indent="-6350" algn="just" fontAlgn="base">
              <a:spcBef>
                <a:spcPct val="0"/>
              </a:spcBef>
              <a:spcAft>
                <a:spcPct val="0"/>
              </a:spcAft>
            </a:pPr>
            <a:endParaRPr lang="tr-TR" sz="2300" dirty="0" smtClean="0"/>
          </a:p>
          <a:p>
            <a:pPr marL="6350" lvl="0" indent="-6350" algn="just" fontAlgn="base">
              <a:spcBef>
                <a:spcPct val="0"/>
              </a:spcBef>
              <a:spcAft>
                <a:spcPct val="0"/>
              </a:spcAft>
              <a:buClr>
                <a:srgbClr val="993300"/>
              </a:buClr>
              <a:buFont typeface="Wingdings" pitchFamily="2" charset="2"/>
              <a:buChar char="ü"/>
            </a:pPr>
            <a:r>
              <a:rPr lang="tr-TR" sz="2300" dirty="0" smtClean="0"/>
              <a:t>Hedef performans, aşama aşama gerçekleştirilebilir olmalıdır,</a:t>
            </a:r>
          </a:p>
          <a:p>
            <a:pPr marL="6350" lvl="0" indent="-6350" algn="just" fontAlgn="base">
              <a:spcBef>
                <a:spcPct val="0"/>
              </a:spcBef>
              <a:spcAft>
                <a:spcPct val="0"/>
              </a:spcAft>
              <a:buClr>
                <a:srgbClr val="993300"/>
              </a:buClr>
              <a:buFont typeface="Wingdings" pitchFamily="2" charset="2"/>
              <a:buChar char="ü"/>
            </a:pPr>
            <a:r>
              <a:rPr lang="tr-TR" sz="2300" dirty="0" smtClean="0"/>
              <a:t>Gerçekçi olmalıdır,</a:t>
            </a:r>
          </a:p>
          <a:p>
            <a:pPr marL="6350" lvl="0" indent="-6350" algn="just" fontAlgn="base">
              <a:spcBef>
                <a:spcPct val="0"/>
              </a:spcBef>
              <a:spcAft>
                <a:spcPct val="0"/>
              </a:spcAft>
              <a:buClr>
                <a:srgbClr val="993300"/>
              </a:buClr>
              <a:buFont typeface="Wingdings" pitchFamily="2" charset="2"/>
              <a:buChar char="ü"/>
            </a:pPr>
            <a:r>
              <a:rPr lang="tr-TR" sz="2300" dirty="0" smtClean="0"/>
              <a:t>Ölçülebilir olmalıdır,</a:t>
            </a:r>
          </a:p>
          <a:p>
            <a:pPr marL="6350" lvl="0" indent="-6350" algn="just" fontAlgn="base">
              <a:spcBef>
                <a:spcPct val="0"/>
              </a:spcBef>
              <a:spcAft>
                <a:spcPct val="0"/>
              </a:spcAft>
              <a:buClr>
                <a:srgbClr val="993300"/>
              </a:buClr>
              <a:buFont typeface="Wingdings" pitchFamily="2" charset="2"/>
              <a:buChar char="ü"/>
            </a:pPr>
            <a:r>
              <a:rPr lang="tr-TR" sz="2300" dirty="0" smtClean="0"/>
              <a:t>Eksiksiz olarak tanımlanmalıdır ve</a:t>
            </a:r>
          </a:p>
          <a:p>
            <a:pPr marL="6350" lvl="0" indent="-6350" algn="just" fontAlgn="base">
              <a:spcBef>
                <a:spcPct val="0"/>
              </a:spcBef>
              <a:spcAft>
                <a:spcPct val="0"/>
              </a:spcAft>
              <a:buClr>
                <a:srgbClr val="993300"/>
              </a:buClr>
              <a:buFont typeface="Wingdings" pitchFamily="2" charset="2"/>
              <a:buChar char="ü"/>
            </a:pPr>
            <a:r>
              <a:rPr lang="tr-TR" sz="2300" dirty="0" smtClean="0"/>
              <a:t>Kabul edilebilir, üzerinde anlaşma sağlanacak nitelikte olmalıdır.</a:t>
            </a:r>
          </a:p>
          <a:p>
            <a:pPr marL="6350" lvl="0" indent="-6350" algn="just" fontAlgn="base">
              <a:spcBef>
                <a:spcPct val="0"/>
              </a:spcBef>
              <a:spcAft>
                <a:spcPct val="0"/>
              </a:spcAft>
            </a:pPr>
            <a:endParaRPr lang="tr-TR" dirty="0" smtClean="0"/>
          </a:p>
          <a:p>
            <a:pPr marL="6350" lvl="0" indent="-6350" algn="just" fontAlgn="base">
              <a:spcBef>
                <a:spcPct val="0"/>
              </a:spcBef>
              <a:spcAft>
                <a:spcPct val="0"/>
              </a:spcAft>
            </a:pPr>
            <a:endParaRPr lang="tr-TR"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857224" y="714356"/>
            <a:ext cx="7572428" cy="461665"/>
          </a:xfrm>
          <a:prstGeom prst="rect">
            <a:avLst/>
          </a:prstGeom>
          <a:noFill/>
          <a:ln w="9525">
            <a:noFill/>
            <a:miter lim="800000"/>
            <a:headEnd/>
            <a:tailEnd/>
          </a:ln>
          <a:effectLst/>
        </p:spPr>
        <p:txBody>
          <a:bodyPr wrap="square">
            <a:spAutoFit/>
          </a:bodyPr>
          <a:lstStyle/>
          <a:p>
            <a:r>
              <a:rPr lang="tr-TR" sz="2400" b="1" dirty="0">
                <a:latin typeface="+mj-lt"/>
              </a:rPr>
              <a:t>III. ENTEGRASYON FAALİYETLERİ</a:t>
            </a:r>
          </a:p>
        </p:txBody>
      </p:sp>
      <p:sp>
        <p:nvSpPr>
          <p:cNvPr id="4" name="3 Metin kutusu"/>
          <p:cNvSpPr txBox="1"/>
          <p:nvPr/>
        </p:nvSpPr>
        <p:spPr>
          <a:xfrm>
            <a:off x="785786" y="1500174"/>
            <a:ext cx="7786742" cy="4539704"/>
          </a:xfrm>
          <a:prstGeom prst="rect">
            <a:avLst/>
          </a:prstGeom>
          <a:noFill/>
        </p:spPr>
        <p:txBody>
          <a:bodyPr wrap="square" rtlCol="0">
            <a:spAutoFit/>
          </a:bodyPr>
          <a:lstStyle/>
          <a:p>
            <a:pPr lvl="0" algn="just" fontAlgn="base">
              <a:spcBef>
                <a:spcPct val="0"/>
              </a:spcBef>
              <a:spcAft>
                <a:spcPct val="0"/>
              </a:spcAft>
            </a:pPr>
            <a:r>
              <a:rPr lang="tr-TR" sz="2500" b="1" dirty="0" smtClean="0">
                <a:solidFill>
                  <a:srgbClr val="000099"/>
                </a:solidFill>
                <a:latin typeface="Arial" charset="0"/>
              </a:rPr>
              <a:t> </a:t>
            </a:r>
            <a:r>
              <a:rPr lang="tr-TR" sz="2400" dirty="0" smtClean="0"/>
              <a:t>Planlama ve Analiz çalışmalarında belirlenen hedef ve seçimlerin, beklenen başarıyı getirmesi, entegrasyon faaliyetleri çerçevesinde, işletmede benimsenmelerine bağlıdır.</a:t>
            </a:r>
            <a:endParaRPr lang="tr-TR" sz="2400" i="1" u="sng" dirty="0" smtClean="0"/>
          </a:p>
          <a:p>
            <a:pPr lvl="0" algn="just" fontAlgn="base">
              <a:spcBef>
                <a:spcPct val="0"/>
              </a:spcBef>
              <a:spcAft>
                <a:spcPct val="0"/>
              </a:spcAft>
            </a:pPr>
            <a:endParaRPr lang="tr-TR" sz="2400" i="1" u="sng" dirty="0" smtClean="0"/>
          </a:p>
          <a:p>
            <a:pPr lvl="0" algn="just" fontAlgn="base">
              <a:spcBef>
                <a:spcPct val="0"/>
              </a:spcBef>
              <a:spcAft>
                <a:spcPct val="0"/>
              </a:spcAft>
            </a:pPr>
            <a:r>
              <a:rPr lang="tr-TR" sz="2400" b="1" dirty="0" smtClean="0">
                <a:solidFill>
                  <a:schemeClr val="accent6"/>
                </a:solidFill>
                <a:latin typeface="+mj-lt"/>
              </a:rPr>
              <a:t>6. Aşama: Karşılaştırma Sonuçlarının Açıklanması ve Anlaşma Sağlanması</a:t>
            </a:r>
          </a:p>
          <a:p>
            <a:pPr lvl="0" algn="just" fontAlgn="base">
              <a:spcBef>
                <a:spcPct val="0"/>
              </a:spcBef>
              <a:spcAft>
                <a:spcPct val="0"/>
              </a:spcAft>
            </a:pPr>
            <a:endParaRPr lang="tr-TR" sz="2400" dirty="0" smtClean="0"/>
          </a:p>
          <a:p>
            <a:pPr lvl="0" algn="just" fontAlgn="base">
              <a:spcBef>
                <a:spcPct val="0"/>
              </a:spcBef>
              <a:spcAft>
                <a:spcPct val="0"/>
              </a:spcAft>
            </a:pPr>
            <a:r>
              <a:rPr lang="tr-TR" sz="2400" dirty="0" smtClean="0"/>
              <a:t>    Diğer bütün değişim yöntemi yaklaşımlarında olduğu gibi, kıyaslama uygulamasının başarısı da, öncelikle, işletme çalışanlarının desteğine ve karşılaştırma sonuçlarını benimsemelerine dayanır.</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928662" y="1071546"/>
            <a:ext cx="7715304" cy="3970318"/>
          </a:xfrm>
          <a:prstGeom prst="rect">
            <a:avLst/>
          </a:prstGeom>
          <a:noFill/>
        </p:spPr>
        <p:txBody>
          <a:bodyPr wrap="square" rtlCol="0">
            <a:spAutoFit/>
          </a:bodyPr>
          <a:lstStyle/>
          <a:p>
            <a:pPr lvl="0" fontAlgn="base">
              <a:lnSpc>
                <a:spcPct val="150000"/>
              </a:lnSpc>
              <a:spcBef>
                <a:spcPct val="0"/>
              </a:spcBef>
              <a:spcAft>
                <a:spcPct val="0"/>
              </a:spcAft>
            </a:pPr>
            <a:r>
              <a:rPr lang="tr-TR" sz="2400" b="1" dirty="0" smtClean="0">
                <a:solidFill>
                  <a:schemeClr val="accent6"/>
                </a:solidFill>
                <a:latin typeface="+mj-lt"/>
              </a:rPr>
              <a:t>7. Aşama : Fonksiyonel Amaçlar Oluşturulması</a:t>
            </a:r>
          </a:p>
          <a:p>
            <a:pPr lvl="0" algn="just" fontAlgn="base">
              <a:lnSpc>
                <a:spcPct val="150000"/>
              </a:lnSpc>
              <a:spcBef>
                <a:spcPct val="0"/>
              </a:spcBef>
              <a:spcAft>
                <a:spcPct val="0"/>
              </a:spcAft>
            </a:pPr>
            <a:endParaRPr lang="tr-TR" sz="2400" dirty="0" smtClean="0"/>
          </a:p>
          <a:p>
            <a:pPr lvl="0" algn="just" fontAlgn="base">
              <a:lnSpc>
                <a:spcPct val="150000"/>
              </a:lnSpc>
              <a:spcBef>
                <a:spcPct val="0"/>
              </a:spcBef>
              <a:spcAft>
                <a:spcPct val="0"/>
              </a:spcAft>
            </a:pPr>
            <a:r>
              <a:rPr lang="tr-TR" sz="2400" dirty="0" smtClean="0"/>
              <a:t>    Hedefler bir kere ortaya konulduktan sonra, bu hedeflere ulaşmak için, genellikle, değişimleri gerçekleştirmeye yönelik olarak, işletmenin bütününde, bir departmanda veya bir alt ünitede, fonksiyonel amaçlar oluşturulması gerekmektedir.</a:t>
            </a:r>
            <a:endParaRPr lang="tr-TR"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8"/>
          <p:cNvSpPr txBox="1">
            <a:spLocks noChangeArrowheads="1"/>
          </p:cNvSpPr>
          <p:nvPr/>
        </p:nvSpPr>
        <p:spPr bwMode="auto">
          <a:xfrm>
            <a:off x="0" y="5649913"/>
            <a:ext cx="9144000" cy="473075"/>
          </a:xfrm>
          <a:prstGeom prst="rect">
            <a:avLst/>
          </a:prstGeom>
          <a:noFill/>
          <a:ln w="9525">
            <a:noFill/>
            <a:miter lim="800000"/>
            <a:headEnd/>
            <a:tailEnd/>
          </a:ln>
          <a:effectLst/>
        </p:spPr>
        <p:txBody>
          <a:bodyPr>
            <a:spAutoFit/>
          </a:bodyPr>
          <a:lstStyle/>
          <a:p>
            <a:pPr algn="ctr"/>
            <a:r>
              <a:rPr lang="tr-TR" sz="2500" b="1" dirty="0">
                <a:solidFill>
                  <a:srgbClr val="7030A0"/>
                </a:solidFill>
                <a:latin typeface="Arial" charset="0"/>
              </a:rPr>
              <a:t>Fonksiyonel Amaçlar Hiyerarşisi</a:t>
            </a:r>
          </a:p>
        </p:txBody>
      </p:sp>
      <p:sp>
        <p:nvSpPr>
          <p:cNvPr id="4" name="3 Dikdörtgen"/>
          <p:cNvSpPr/>
          <p:nvPr/>
        </p:nvSpPr>
        <p:spPr>
          <a:xfrm>
            <a:off x="1214414" y="1214422"/>
            <a:ext cx="6643734" cy="4214842"/>
          </a:xfrm>
          <a:prstGeom prst="rect">
            <a:avLst/>
          </a:prstGeom>
          <a:blipFill>
            <a:blip r:embed="rId2" cstate="print"/>
            <a:stretch>
              <a:fillRect/>
            </a:stretch>
          </a:blipFill>
          <a:effectLst>
            <a:glow rad="228600">
              <a:schemeClr val="accent6">
                <a:satMod val="175000"/>
                <a:alpha val="40000"/>
              </a:schemeClr>
            </a:glow>
            <a:outerShdw blurRad="50800" dist="25400" dir="5400000" rotWithShape="0">
              <a:srgbClr val="000000">
                <a:alpha val="4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00034" y="785794"/>
            <a:ext cx="8143932" cy="461665"/>
          </a:xfrm>
          <a:prstGeom prst="rect">
            <a:avLst/>
          </a:prstGeom>
          <a:noFill/>
          <a:ln w="9525">
            <a:noFill/>
            <a:miter lim="800000"/>
            <a:headEnd/>
            <a:tailEnd/>
          </a:ln>
          <a:effectLst/>
        </p:spPr>
        <p:txBody>
          <a:bodyPr wrap="square">
            <a:spAutoFit/>
          </a:bodyPr>
          <a:lstStyle/>
          <a:p>
            <a:r>
              <a:rPr lang="tr-TR" sz="2400" b="1" dirty="0">
                <a:latin typeface="+mj-lt"/>
              </a:rPr>
              <a:t>IV. UYGULAMA ÇALIŞMALARI</a:t>
            </a:r>
          </a:p>
        </p:txBody>
      </p:sp>
      <p:sp>
        <p:nvSpPr>
          <p:cNvPr id="4" name="3 Metin kutusu"/>
          <p:cNvSpPr txBox="1"/>
          <p:nvPr/>
        </p:nvSpPr>
        <p:spPr>
          <a:xfrm>
            <a:off x="428596" y="1285860"/>
            <a:ext cx="8072494" cy="5909310"/>
          </a:xfrm>
          <a:prstGeom prst="rect">
            <a:avLst/>
          </a:prstGeom>
          <a:noFill/>
        </p:spPr>
        <p:txBody>
          <a:bodyPr wrap="square" rtlCol="0">
            <a:spAutoFit/>
          </a:bodyPr>
          <a:lstStyle/>
          <a:p>
            <a:pPr marL="6350" indent="-6350" algn="just"/>
            <a:r>
              <a:rPr lang="tr-TR" sz="2400" b="1" dirty="0" smtClean="0">
                <a:solidFill>
                  <a:schemeClr val="accent6"/>
                </a:solidFill>
                <a:latin typeface="+mj-lt"/>
              </a:rPr>
              <a:t>8. Aşama: Uygulama Planlarının Hazırlanması</a:t>
            </a:r>
          </a:p>
          <a:p>
            <a:pPr marL="6350" lvl="0" indent="-6350" algn="just" fontAlgn="base">
              <a:spcBef>
                <a:spcPct val="0"/>
              </a:spcBef>
              <a:spcAft>
                <a:spcPct val="0"/>
              </a:spcAft>
            </a:pPr>
            <a:r>
              <a:rPr lang="tr-TR" sz="2400" dirty="0" smtClean="0">
                <a:latin typeface="Arial" charset="0"/>
              </a:rPr>
              <a:t>     Uygulama planları, negatif farklılıkları, belirlenen hedeflere yönelik olarak ortadan kaldırılmayı amaçlayan araçlardır. Bu planların aşağıdaki unsurları içermeleri esastır;</a:t>
            </a:r>
          </a:p>
          <a:p>
            <a:pPr marL="6350" lvl="0" indent="-6350" algn="just" fontAlgn="base">
              <a:spcBef>
                <a:spcPct val="0"/>
              </a:spcBef>
              <a:spcAft>
                <a:spcPct val="0"/>
              </a:spcAft>
            </a:pPr>
            <a:endParaRPr lang="tr-TR" sz="2400" dirty="0" smtClean="0">
              <a:latin typeface="Arial" charset="0"/>
            </a:endParaRPr>
          </a:p>
          <a:p>
            <a:pPr marL="6350" lvl="0" indent="-6350" algn="just" fontAlgn="base">
              <a:spcBef>
                <a:spcPct val="0"/>
              </a:spcBef>
              <a:spcAft>
                <a:spcPct val="0"/>
              </a:spcAft>
              <a:buClr>
                <a:srgbClr val="993300"/>
              </a:buClr>
              <a:buFont typeface="Wingdings" pitchFamily="2" charset="2"/>
              <a:buChar char="Ø"/>
            </a:pPr>
            <a:r>
              <a:rPr lang="tr-TR" sz="2400" dirty="0" smtClean="0">
                <a:latin typeface="Arial" charset="0"/>
              </a:rPr>
              <a:t>Yapılacak eylemlerin (işlemlerin) </a:t>
            </a:r>
            <a:r>
              <a:rPr lang="tr-TR" sz="2400" smtClean="0">
                <a:latin typeface="Arial" charset="0"/>
              </a:rPr>
              <a:t>tanımlanması, ve </a:t>
            </a:r>
            <a:r>
              <a:rPr lang="tr-TR" sz="2400" dirty="0" smtClean="0">
                <a:latin typeface="Arial" charset="0"/>
              </a:rPr>
              <a:t>önceliklere göre sıralandırılması,</a:t>
            </a:r>
          </a:p>
          <a:p>
            <a:pPr marL="6350" lvl="0" indent="-6350" algn="just" fontAlgn="base">
              <a:spcBef>
                <a:spcPct val="0"/>
              </a:spcBef>
              <a:spcAft>
                <a:spcPct val="0"/>
              </a:spcAft>
              <a:buClr>
                <a:srgbClr val="993300"/>
              </a:buClr>
              <a:buFont typeface="Wingdings" pitchFamily="2" charset="2"/>
              <a:buChar char="Ø"/>
            </a:pPr>
            <a:r>
              <a:rPr lang="tr-TR" sz="2400" dirty="0" smtClean="0">
                <a:latin typeface="Arial" charset="0"/>
              </a:rPr>
              <a:t>Gerekli kaynakların tahsis edilmesi,</a:t>
            </a:r>
          </a:p>
          <a:p>
            <a:pPr marL="6350" lvl="0" indent="-6350" algn="just" fontAlgn="base">
              <a:spcBef>
                <a:spcPct val="0"/>
              </a:spcBef>
              <a:spcAft>
                <a:spcPct val="0"/>
              </a:spcAft>
              <a:buClr>
                <a:srgbClr val="993300"/>
              </a:buClr>
              <a:buFont typeface="Wingdings" pitchFamily="2" charset="2"/>
              <a:buChar char="Ø"/>
            </a:pPr>
            <a:r>
              <a:rPr lang="tr-TR" sz="2400" dirty="0" smtClean="0">
                <a:latin typeface="Arial" charset="0"/>
              </a:rPr>
              <a:t>Bir yürütme takvimi hazırlanması,</a:t>
            </a:r>
          </a:p>
          <a:p>
            <a:pPr marL="6350" lvl="0" indent="-6350" algn="just" fontAlgn="base">
              <a:spcBef>
                <a:spcPct val="0"/>
              </a:spcBef>
              <a:spcAft>
                <a:spcPct val="0"/>
              </a:spcAft>
              <a:buClr>
                <a:srgbClr val="993300"/>
              </a:buClr>
              <a:buFont typeface="Wingdings" pitchFamily="2" charset="2"/>
              <a:buChar char="Ø"/>
            </a:pPr>
            <a:r>
              <a:rPr lang="tr-TR" sz="2400" dirty="0" smtClean="0">
                <a:latin typeface="Arial" charset="0"/>
              </a:rPr>
              <a:t>Sorumlulukların paylaştırılması,</a:t>
            </a:r>
          </a:p>
          <a:p>
            <a:pPr marL="6350" lvl="0" indent="-6350" algn="just" fontAlgn="base">
              <a:spcBef>
                <a:spcPct val="0"/>
              </a:spcBef>
              <a:spcAft>
                <a:spcPct val="0"/>
              </a:spcAft>
              <a:buClr>
                <a:srgbClr val="993300"/>
              </a:buClr>
              <a:buFont typeface="Wingdings" pitchFamily="2" charset="2"/>
              <a:buChar char="Ø"/>
            </a:pPr>
            <a:r>
              <a:rPr lang="tr-TR" sz="2400" dirty="0" smtClean="0">
                <a:latin typeface="Arial" charset="0"/>
              </a:rPr>
              <a:t>Beklenen sonuçların ayrıntılı ve yazılı olarak ifade edilmesi,</a:t>
            </a:r>
          </a:p>
          <a:p>
            <a:pPr marL="6350" lvl="0" indent="-6350" algn="just" fontAlgn="base">
              <a:spcBef>
                <a:spcPct val="0"/>
              </a:spcBef>
              <a:spcAft>
                <a:spcPct val="0"/>
              </a:spcAft>
              <a:buClr>
                <a:srgbClr val="993300"/>
              </a:buClr>
              <a:buFont typeface="Wingdings" pitchFamily="2" charset="2"/>
              <a:buChar char="Ø"/>
            </a:pPr>
            <a:r>
              <a:rPr lang="tr-TR" sz="2400" dirty="0" smtClean="0">
                <a:latin typeface="Arial" charset="0"/>
              </a:rPr>
              <a:t>Kontrol araç ve ölçütlerinin belirlenmesi.</a:t>
            </a:r>
          </a:p>
          <a:p>
            <a:pPr marL="6350" indent="-6350" algn="just"/>
            <a:endParaRPr lang="tr-TR" b="1" dirty="0" smtClean="0">
              <a:latin typeface="Arial" charset="0"/>
            </a:endParaRPr>
          </a:p>
          <a:p>
            <a:pPr marL="6350" indent="-6350" algn="just"/>
            <a:endParaRPr lang="tr-T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500034" y="857232"/>
            <a:ext cx="8215370" cy="1200329"/>
          </a:xfrm>
          <a:prstGeom prst="rect">
            <a:avLst/>
          </a:prstGeom>
          <a:noFill/>
        </p:spPr>
        <p:txBody>
          <a:bodyPr wrap="square" rtlCol="0">
            <a:spAutoFit/>
          </a:bodyPr>
          <a:lstStyle/>
          <a:p>
            <a:r>
              <a:rPr lang="tr-TR" sz="2400" b="1" dirty="0" smtClean="0">
                <a:solidFill>
                  <a:schemeClr val="accent6"/>
                </a:solidFill>
                <a:latin typeface="+mj-lt"/>
              </a:rPr>
              <a:t>9. Aşama : Faaliyetlerin Yürütülmesi ve Gelişmenin İzlenmesi</a:t>
            </a:r>
          </a:p>
          <a:p>
            <a:endParaRPr lang="tr-TR" sz="2400" dirty="0">
              <a:latin typeface="+mj-lt"/>
            </a:endParaRPr>
          </a:p>
        </p:txBody>
      </p:sp>
      <p:sp>
        <p:nvSpPr>
          <p:cNvPr id="4" name="3 Metin kutusu"/>
          <p:cNvSpPr txBox="1"/>
          <p:nvPr/>
        </p:nvSpPr>
        <p:spPr>
          <a:xfrm>
            <a:off x="642910" y="2071678"/>
            <a:ext cx="8001056" cy="3277820"/>
          </a:xfrm>
          <a:prstGeom prst="rect">
            <a:avLst/>
          </a:prstGeom>
          <a:noFill/>
        </p:spPr>
        <p:txBody>
          <a:bodyPr wrap="square" rtlCol="0">
            <a:spAutoFit/>
          </a:bodyPr>
          <a:lstStyle/>
          <a:p>
            <a:pPr marL="6350" lvl="0" indent="-6350" algn="just" fontAlgn="base">
              <a:spcBef>
                <a:spcPct val="0"/>
              </a:spcBef>
              <a:spcAft>
                <a:spcPct val="0"/>
              </a:spcAft>
            </a:pPr>
            <a:r>
              <a:rPr lang="tr-TR" sz="2300" dirty="0" smtClean="0">
                <a:latin typeface="Arial" charset="0"/>
              </a:rPr>
              <a:t>Bu aşama, etkin bir proje yönetimini gerektirmektedir. Faaliyetlerin, uygulama planında öngörülen kaynaklar ve zaman dilimleri çerçevesinde yürütülmesine dikkat edilmeli, karşılaşılan sorunlara, en kısa zamanda çözüm oluşturma çabası içine girilmelidir.</a:t>
            </a:r>
          </a:p>
          <a:p>
            <a:pPr marL="6350" lvl="0" indent="-6350" algn="just" fontAlgn="base">
              <a:spcBef>
                <a:spcPct val="0"/>
              </a:spcBef>
              <a:spcAft>
                <a:spcPct val="0"/>
              </a:spcAft>
            </a:pPr>
            <a:endParaRPr lang="tr-TR" sz="2300" dirty="0" smtClean="0">
              <a:latin typeface="Arial" charset="0"/>
            </a:endParaRPr>
          </a:p>
          <a:p>
            <a:pPr marL="6350" lvl="0" indent="-6350" algn="just" fontAlgn="base">
              <a:spcBef>
                <a:spcPct val="0"/>
              </a:spcBef>
              <a:spcAft>
                <a:spcPct val="0"/>
              </a:spcAft>
            </a:pPr>
            <a:r>
              <a:rPr lang="tr-TR" sz="2300" dirty="0" smtClean="0">
                <a:latin typeface="Arial" charset="0"/>
              </a:rPr>
              <a:t>Faaliyetlerin yürütülmesine, bazı durumlarda, bir pilot uygulama ile başlamak, projenin etkinliği bakımından, yararlı olabilmektedir. </a:t>
            </a:r>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857224" y="1000108"/>
            <a:ext cx="7429552" cy="369332"/>
          </a:xfrm>
          <a:prstGeom prst="rect">
            <a:avLst/>
          </a:prstGeom>
          <a:noFill/>
        </p:spPr>
        <p:txBody>
          <a:bodyPr wrap="square" rtlCol="0">
            <a:spAutoFit/>
          </a:bodyPr>
          <a:lstStyle/>
          <a:p>
            <a:endParaRPr lang="tr-TR" dirty="0"/>
          </a:p>
        </p:txBody>
      </p:sp>
      <p:sp>
        <p:nvSpPr>
          <p:cNvPr id="4" name="3 Metin kutusu"/>
          <p:cNvSpPr txBox="1"/>
          <p:nvPr/>
        </p:nvSpPr>
        <p:spPr>
          <a:xfrm>
            <a:off x="928662" y="1785926"/>
            <a:ext cx="7643866" cy="4062651"/>
          </a:xfrm>
          <a:prstGeom prst="rect">
            <a:avLst/>
          </a:prstGeom>
          <a:noFill/>
        </p:spPr>
        <p:txBody>
          <a:bodyPr wrap="square" rtlCol="0">
            <a:spAutoFit/>
          </a:bodyPr>
          <a:lstStyle/>
          <a:p>
            <a:r>
              <a:rPr lang="tr-TR" sz="2400" dirty="0" smtClean="0"/>
              <a:t>Ağır yük kamyonları için yedek parça üreten bir firma tarafından yapılması düşünülen kıyaslama çalışmasında hangi stratejinin en uygun olduğunu tespit eden bir analiz çalışması:</a:t>
            </a:r>
          </a:p>
          <a:p>
            <a:endParaRPr lang="tr-TR" sz="2400" dirty="0" smtClean="0"/>
          </a:p>
          <a:p>
            <a:pPr>
              <a:buBlip>
                <a:blip r:embed="rId2"/>
              </a:buBlip>
            </a:pPr>
            <a:r>
              <a:rPr lang="tr-TR" sz="2400" dirty="0" smtClean="0"/>
              <a:t>D kuruluşu tarafından 8 farklı rakip incelemeye alınarak finansal yönden zayıf ve güçlü yanları  analiz edilmekte ve ayrıca pazardaki durumları incelenmektedir.</a:t>
            </a:r>
          </a:p>
          <a:p>
            <a:endParaRPr lang="tr-TR" sz="2400" dirty="0" smtClean="0"/>
          </a:p>
          <a:p>
            <a:endParaRPr lang="tr-TR" dirty="0"/>
          </a:p>
        </p:txBody>
      </p:sp>
      <p:sp>
        <p:nvSpPr>
          <p:cNvPr id="5" name="4 Metin kutusu"/>
          <p:cNvSpPr txBox="1"/>
          <p:nvPr/>
        </p:nvSpPr>
        <p:spPr>
          <a:xfrm>
            <a:off x="928662" y="1184774"/>
            <a:ext cx="1428596" cy="584775"/>
          </a:xfrm>
          <a:prstGeom prst="rect">
            <a:avLst/>
          </a:prstGeom>
          <a:noFill/>
        </p:spPr>
        <p:txBody>
          <a:bodyPr wrap="none" rtlCol="0">
            <a:spAutoFit/>
          </a:bodyPr>
          <a:lstStyle/>
          <a:p>
            <a:r>
              <a:rPr lang="tr-TR" sz="3200" u="sng" dirty="0" smtClean="0">
                <a:solidFill>
                  <a:srgbClr val="7030A0"/>
                </a:solidFill>
                <a:latin typeface="+mj-lt"/>
                <a:cs typeface="Aharoni" pitchFamily="2" charset="-79"/>
              </a:rPr>
              <a:t>Örnek:</a:t>
            </a:r>
            <a:endParaRPr lang="tr-TR" sz="3200" u="sng" dirty="0">
              <a:solidFill>
                <a:srgbClr val="7030A0"/>
              </a:solidFill>
              <a:latin typeface="+mj-lt"/>
              <a:cs typeface="Aharoni" pitchFamily="2" charset="-79"/>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xmlns="" val="2067511071"/>
              </p:ext>
            </p:extLst>
          </p:nvPr>
        </p:nvGraphicFramePr>
        <p:xfrm>
          <a:off x="928662" y="1714488"/>
          <a:ext cx="7358116" cy="4480560"/>
        </p:xfrm>
        <a:graphic>
          <a:graphicData uri="http://schemas.openxmlformats.org/drawingml/2006/table">
            <a:tbl>
              <a:tblPr firstRow="1" bandRow="1">
                <a:tableStyleId>{0505E3EF-67EA-436B-97B2-0124C06EBD24}</a:tableStyleId>
              </a:tblPr>
              <a:tblGrid>
                <a:gridCol w="1839529"/>
                <a:gridCol w="1839529"/>
                <a:gridCol w="1839529"/>
                <a:gridCol w="1839529"/>
              </a:tblGrid>
              <a:tr h="1080318">
                <a:tc>
                  <a:txBody>
                    <a:bodyPr/>
                    <a:lstStyle/>
                    <a:p>
                      <a:pPr algn="ctr"/>
                      <a:r>
                        <a:rPr lang="tr-TR" dirty="0" smtClean="0">
                          <a:solidFill>
                            <a:srgbClr val="7030A0"/>
                          </a:solidFill>
                          <a:latin typeface="+mn-lt"/>
                        </a:rPr>
                        <a:t>Rakipler</a:t>
                      </a:r>
                      <a:endParaRPr lang="tr-TR" dirty="0">
                        <a:solidFill>
                          <a:srgbClr val="7030A0"/>
                        </a:solidFill>
                        <a:latin typeface="+mn-lt"/>
                      </a:endParaRPr>
                    </a:p>
                  </a:txBody>
                  <a:tcPr/>
                </a:tc>
                <a:tc>
                  <a:txBody>
                    <a:bodyPr/>
                    <a:lstStyle/>
                    <a:p>
                      <a:pPr algn="ctr"/>
                      <a:r>
                        <a:rPr lang="tr-TR" dirty="0" smtClean="0">
                          <a:solidFill>
                            <a:srgbClr val="7030A0"/>
                          </a:solidFill>
                          <a:latin typeface="+mn-lt"/>
                        </a:rPr>
                        <a:t>Pazar payı%</a:t>
                      </a:r>
                      <a:endParaRPr lang="tr-TR" dirty="0">
                        <a:solidFill>
                          <a:srgbClr val="7030A0"/>
                        </a:solidFill>
                        <a:latin typeface="+mn-lt"/>
                      </a:endParaRPr>
                    </a:p>
                  </a:txBody>
                  <a:tcPr/>
                </a:tc>
                <a:tc>
                  <a:txBody>
                    <a:bodyPr/>
                    <a:lstStyle/>
                    <a:p>
                      <a:pPr algn="ctr"/>
                      <a:r>
                        <a:rPr lang="tr-TR" dirty="0" smtClean="0">
                          <a:solidFill>
                            <a:srgbClr val="7030A0"/>
                          </a:solidFill>
                          <a:latin typeface="+mn-lt"/>
                        </a:rPr>
                        <a:t>Büyüme oranı</a:t>
                      </a:r>
                      <a:endParaRPr lang="tr-TR" dirty="0">
                        <a:solidFill>
                          <a:srgbClr val="7030A0"/>
                        </a:solidFill>
                        <a:latin typeface="+mn-lt"/>
                      </a:endParaRPr>
                    </a:p>
                  </a:txBody>
                  <a:tcPr/>
                </a:tc>
                <a:tc>
                  <a:txBody>
                    <a:bodyPr/>
                    <a:lstStyle/>
                    <a:p>
                      <a:pPr algn="ctr"/>
                      <a:r>
                        <a:rPr lang="tr-TR" dirty="0" smtClean="0">
                          <a:solidFill>
                            <a:srgbClr val="7030A0"/>
                          </a:solidFill>
                          <a:latin typeface="+mn-lt"/>
                        </a:rPr>
                        <a:t>Vergi öncesi toplam varlıkların karlılığı</a:t>
                      </a:r>
                      <a:endParaRPr lang="tr-TR" dirty="0">
                        <a:solidFill>
                          <a:srgbClr val="7030A0"/>
                        </a:solidFill>
                        <a:latin typeface="+mn-lt"/>
                      </a:endParaRPr>
                    </a:p>
                  </a:txBody>
                  <a:tcPr/>
                </a:tc>
              </a:tr>
              <a:tr h="332405">
                <a:tc>
                  <a:txBody>
                    <a:bodyPr/>
                    <a:lstStyle/>
                    <a:p>
                      <a:r>
                        <a:rPr lang="tr-TR" dirty="0" smtClean="0">
                          <a:solidFill>
                            <a:srgbClr val="7030A0"/>
                          </a:solidFill>
                          <a:latin typeface="Comic Sans MS" pitchFamily="66" charset="0"/>
                        </a:rPr>
                        <a:t>A</a:t>
                      </a:r>
                      <a:endParaRPr lang="tr-TR" dirty="0">
                        <a:solidFill>
                          <a:srgbClr val="7030A0"/>
                        </a:solidFill>
                        <a:latin typeface="Comic Sans MS" pitchFamily="66" charset="0"/>
                      </a:endParaRPr>
                    </a:p>
                  </a:txBody>
                  <a:tcPr/>
                </a:tc>
                <a:tc>
                  <a:txBody>
                    <a:bodyPr/>
                    <a:lstStyle/>
                    <a:p>
                      <a:r>
                        <a:rPr lang="tr-TR" dirty="0" smtClean="0">
                          <a:latin typeface="Comic Sans MS" pitchFamily="66" charset="0"/>
                        </a:rPr>
                        <a:t>6</a:t>
                      </a:r>
                      <a:endParaRPr lang="tr-TR" dirty="0">
                        <a:latin typeface="Comic Sans MS" pitchFamily="66" charset="0"/>
                      </a:endParaRPr>
                    </a:p>
                  </a:txBody>
                  <a:tcPr/>
                </a:tc>
                <a:tc>
                  <a:txBody>
                    <a:bodyPr/>
                    <a:lstStyle/>
                    <a:p>
                      <a:r>
                        <a:rPr lang="tr-TR" dirty="0" smtClean="0">
                          <a:latin typeface="Comic Sans MS" pitchFamily="66" charset="0"/>
                        </a:rPr>
                        <a:t>0</a:t>
                      </a:r>
                      <a:endParaRPr lang="tr-TR" dirty="0">
                        <a:latin typeface="Comic Sans MS" pitchFamily="66" charset="0"/>
                      </a:endParaRPr>
                    </a:p>
                  </a:txBody>
                  <a:tcPr/>
                </a:tc>
                <a:tc>
                  <a:txBody>
                    <a:bodyPr/>
                    <a:lstStyle/>
                    <a:p>
                      <a:r>
                        <a:rPr lang="tr-TR" dirty="0" smtClean="0">
                          <a:latin typeface="Comic Sans MS" pitchFamily="66" charset="0"/>
                        </a:rPr>
                        <a:t>6</a:t>
                      </a:r>
                      <a:endParaRPr lang="tr-TR" dirty="0">
                        <a:latin typeface="Comic Sans MS" pitchFamily="66" charset="0"/>
                      </a:endParaRPr>
                    </a:p>
                  </a:txBody>
                  <a:tcPr/>
                </a:tc>
              </a:tr>
              <a:tr h="332405">
                <a:tc>
                  <a:txBody>
                    <a:bodyPr/>
                    <a:lstStyle/>
                    <a:p>
                      <a:r>
                        <a:rPr lang="tr-TR" dirty="0" smtClean="0">
                          <a:solidFill>
                            <a:srgbClr val="7030A0"/>
                          </a:solidFill>
                          <a:latin typeface="Comic Sans MS" pitchFamily="66" charset="0"/>
                        </a:rPr>
                        <a:t>B</a:t>
                      </a:r>
                      <a:endParaRPr lang="tr-TR" dirty="0">
                        <a:solidFill>
                          <a:srgbClr val="7030A0"/>
                        </a:solidFill>
                        <a:latin typeface="Comic Sans MS" pitchFamily="66" charset="0"/>
                      </a:endParaRPr>
                    </a:p>
                  </a:txBody>
                  <a:tcPr/>
                </a:tc>
                <a:tc>
                  <a:txBody>
                    <a:bodyPr/>
                    <a:lstStyle/>
                    <a:p>
                      <a:r>
                        <a:rPr lang="tr-TR" dirty="0" smtClean="0">
                          <a:latin typeface="Comic Sans MS" pitchFamily="66" charset="0"/>
                        </a:rPr>
                        <a:t>21</a:t>
                      </a:r>
                      <a:endParaRPr lang="tr-TR" dirty="0">
                        <a:latin typeface="Comic Sans MS" pitchFamily="66" charset="0"/>
                      </a:endParaRPr>
                    </a:p>
                  </a:txBody>
                  <a:tcPr/>
                </a:tc>
                <a:tc>
                  <a:txBody>
                    <a:bodyPr/>
                    <a:lstStyle/>
                    <a:p>
                      <a:r>
                        <a:rPr lang="tr-TR" dirty="0" smtClean="0">
                          <a:latin typeface="Comic Sans MS" pitchFamily="66" charset="0"/>
                        </a:rPr>
                        <a:t>8</a:t>
                      </a:r>
                      <a:endParaRPr lang="tr-TR" dirty="0">
                        <a:latin typeface="Comic Sans MS" pitchFamily="66" charset="0"/>
                      </a:endParaRPr>
                    </a:p>
                  </a:txBody>
                  <a:tcPr/>
                </a:tc>
                <a:tc>
                  <a:txBody>
                    <a:bodyPr/>
                    <a:lstStyle/>
                    <a:p>
                      <a:r>
                        <a:rPr lang="tr-TR" dirty="0" smtClean="0">
                          <a:latin typeface="Comic Sans MS" pitchFamily="66" charset="0"/>
                        </a:rPr>
                        <a:t>13</a:t>
                      </a:r>
                      <a:endParaRPr lang="tr-TR" dirty="0">
                        <a:latin typeface="Comic Sans MS" pitchFamily="66" charset="0"/>
                      </a:endParaRPr>
                    </a:p>
                  </a:txBody>
                  <a:tcPr/>
                </a:tc>
              </a:tr>
              <a:tr h="332405">
                <a:tc>
                  <a:txBody>
                    <a:bodyPr/>
                    <a:lstStyle/>
                    <a:p>
                      <a:r>
                        <a:rPr lang="tr-TR" dirty="0" smtClean="0">
                          <a:solidFill>
                            <a:srgbClr val="7030A0"/>
                          </a:solidFill>
                          <a:latin typeface="Comic Sans MS" pitchFamily="66" charset="0"/>
                        </a:rPr>
                        <a:t>C</a:t>
                      </a:r>
                      <a:endParaRPr lang="tr-TR" dirty="0">
                        <a:solidFill>
                          <a:srgbClr val="7030A0"/>
                        </a:solidFill>
                        <a:latin typeface="Comic Sans MS" pitchFamily="66" charset="0"/>
                      </a:endParaRPr>
                    </a:p>
                  </a:txBody>
                  <a:tcPr/>
                </a:tc>
                <a:tc>
                  <a:txBody>
                    <a:bodyPr/>
                    <a:lstStyle/>
                    <a:p>
                      <a:r>
                        <a:rPr lang="tr-TR" dirty="0" smtClean="0">
                          <a:latin typeface="Comic Sans MS" pitchFamily="66" charset="0"/>
                        </a:rPr>
                        <a:t>4</a:t>
                      </a:r>
                      <a:endParaRPr lang="tr-TR" dirty="0">
                        <a:latin typeface="Comic Sans MS" pitchFamily="66" charset="0"/>
                      </a:endParaRPr>
                    </a:p>
                  </a:txBody>
                  <a:tcPr/>
                </a:tc>
                <a:tc>
                  <a:txBody>
                    <a:bodyPr/>
                    <a:lstStyle/>
                    <a:p>
                      <a:r>
                        <a:rPr lang="tr-TR" dirty="0" smtClean="0">
                          <a:latin typeface="Comic Sans MS" pitchFamily="66" charset="0"/>
                        </a:rPr>
                        <a:t>4</a:t>
                      </a:r>
                      <a:endParaRPr lang="tr-TR" dirty="0">
                        <a:latin typeface="Comic Sans MS" pitchFamily="66" charset="0"/>
                      </a:endParaRPr>
                    </a:p>
                  </a:txBody>
                  <a:tcPr/>
                </a:tc>
                <a:tc>
                  <a:txBody>
                    <a:bodyPr/>
                    <a:lstStyle/>
                    <a:p>
                      <a:r>
                        <a:rPr lang="tr-TR" dirty="0" smtClean="0">
                          <a:latin typeface="Comic Sans MS" pitchFamily="66" charset="0"/>
                        </a:rPr>
                        <a:t>10</a:t>
                      </a:r>
                      <a:endParaRPr lang="tr-TR" dirty="0">
                        <a:latin typeface="Comic Sans MS" pitchFamily="66" charset="0"/>
                      </a:endParaRPr>
                    </a:p>
                  </a:txBody>
                  <a:tcPr/>
                </a:tc>
              </a:tr>
              <a:tr h="332405">
                <a:tc>
                  <a:txBody>
                    <a:bodyPr/>
                    <a:lstStyle/>
                    <a:p>
                      <a:r>
                        <a:rPr lang="tr-TR" dirty="0" smtClean="0">
                          <a:solidFill>
                            <a:srgbClr val="7030A0"/>
                          </a:solidFill>
                          <a:latin typeface="Comic Sans MS" pitchFamily="66" charset="0"/>
                        </a:rPr>
                        <a:t>D</a:t>
                      </a:r>
                      <a:endParaRPr lang="tr-TR" dirty="0">
                        <a:solidFill>
                          <a:srgbClr val="7030A0"/>
                        </a:solidFill>
                        <a:latin typeface="Comic Sans MS" pitchFamily="66" charset="0"/>
                      </a:endParaRPr>
                    </a:p>
                  </a:txBody>
                  <a:tcPr/>
                </a:tc>
                <a:tc>
                  <a:txBody>
                    <a:bodyPr/>
                    <a:lstStyle/>
                    <a:p>
                      <a:r>
                        <a:rPr lang="tr-TR" dirty="0" smtClean="0">
                          <a:latin typeface="Comic Sans MS" pitchFamily="66" charset="0"/>
                        </a:rPr>
                        <a:t>3</a:t>
                      </a:r>
                      <a:endParaRPr lang="tr-TR" dirty="0">
                        <a:latin typeface="Comic Sans MS" pitchFamily="66" charset="0"/>
                      </a:endParaRPr>
                    </a:p>
                  </a:txBody>
                  <a:tcPr/>
                </a:tc>
                <a:tc>
                  <a:txBody>
                    <a:bodyPr/>
                    <a:lstStyle/>
                    <a:p>
                      <a:r>
                        <a:rPr lang="tr-TR" dirty="0" smtClean="0">
                          <a:latin typeface="Comic Sans MS" pitchFamily="66" charset="0"/>
                        </a:rPr>
                        <a:t>9</a:t>
                      </a:r>
                      <a:endParaRPr lang="tr-TR" dirty="0">
                        <a:latin typeface="Comic Sans MS" pitchFamily="66" charset="0"/>
                      </a:endParaRPr>
                    </a:p>
                  </a:txBody>
                  <a:tcPr/>
                </a:tc>
                <a:tc>
                  <a:txBody>
                    <a:bodyPr/>
                    <a:lstStyle/>
                    <a:p>
                      <a:r>
                        <a:rPr lang="tr-TR" dirty="0" smtClean="0">
                          <a:latin typeface="Comic Sans MS" pitchFamily="66" charset="0"/>
                        </a:rPr>
                        <a:t>8</a:t>
                      </a:r>
                      <a:endParaRPr lang="tr-TR" dirty="0">
                        <a:latin typeface="Comic Sans MS" pitchFamily="66" charset="0"/>
                      </a:endParaRPr>
                    </a:p>
                  </a:txBody>
                  <a:tcPr/>
                </a:tc>
              </a:tr>
              <a:tr h="332405">
                <a:tc>
                  <a:txBody>
                    <a:bodyPr/>
                    <a:lstStyle/>
                    <a:p>
                      <a:r>
                        <a:rPr lang="tr-TR" dirty="0" smtClean="0">
                          <a:solidFill>
                            <a:srgbClr val="7030A0"/>
                          </a:solidFill>
                          <a:latin typeface="Comic Sans MS" pitchFamily="66" charset="0"/>
                        </a:rPr>
                        <a:t>E</a:t>
                      </a:r>
                      <a:endParaRPr lang="tr-TR" dirty="0">
                        <a:solidFill>
                          <a:srgbClr val="7030A0"/>
                        </a:solidFill>
                        <a:latin typeface="Comic Sans MS" pitchFamily="66" charset="0"/>
                      </a:endParaRPr>
                    </a:p>
                  </a:txBody>
                  <a:tcPr/>
                </a:tc>
                <a:tc>
                  <a:txBody>
                    <a:bodyPr/>
                    <a:lstStyle/>
                    <a:p>
                      <a:r>
                        <a:rPr lang="tr-TR" dirty="0" smtClean="0">
                          <a:latin typeface="Comic Sans MS" pitchFamily="66" charset="0"/>
                        </a:rPr>
                        <a:t>26</a:t>
                      </a:r>
                      <a:endParaRPr lang="tr-TR" dirty="0">
                        <a:latin typeface="Comic Sans MS" pitchFamily="66" charset="0"/>
                      </a:endParaRPr>
                    </a:p>
                  </a:txBody>
                  <a:tcPr/>
                </a:tc>
                <a:tc>
                  <a:txBody>
                    <a:bodyPr/>
                    <a:lstStyle/>
                    <a:p>
                      <a:r>
                        <a:rPr lang="tr-TR" dirty="0" smtClean="0">
                          <a:latin typeface="Comic Sans MS" pitchFamily="66" charset="0"/>
                        </a:rPr>
                        <a:t>9</a:t>
                      </a:r>
                      <a:endParaRPr lang="tr-TR" dirty="0">
                        <a:latin typeface="Comic Sans MS" pitchFamily="66" charset="0"/>
                      </a:endParaRPr>
                    </a:p>
                  </a:txBody>
                  <a:tcPr/>
                </a:tc>
                <a:tc>
                  <a:txBody>
                    <a:bodyPr/>
                    <a:lstStyle/>
                    <a:p>
                      <a:r>
                        <a:rPr lang="tr-TR" dirty="0" smtClean="0">
                          <a:latin typeface="Comic Sans MS" pitchFamily="66" charset="0"/>
                        </a:rPr>
                        <a:t>14</a:t>
                      </a:r>
                      <a:endParaRPr lang="tr-TR" dirty="0">
                        <a:latin typeface="Comic Sans MS" pitchFamily="66" charset="0"/>
                      </a:endParaRPr>
                    </a:p>
                  </a:txBody>
                  <a:tcPr/>
                </a:tc>
              </a:tr>
              <a:tr h="332405">
                <a:tc>
                  <a:txBody>
                    <a:bodyPr/>
                    <a:lstStyle/>
                    <a:p>
                      <a:r>
                        <a:rPr lang="tr-TR" dirty="0" smtClean="0">
                          <a:solidFill>
                            <a:srgbClr val="7030A0"/>
                          </a:solidFill>
                          <a:latin typeface="Comic Sans MS" pitchFamily="66" charset="0"/>
                        </a:rPr>
                        <a:t>F</a:t>
                      </a:r>
                      <a:endParaRPr lang="tr-TR" dirty="0">
                        <a:solidFill>
                          <a:srgbClr val="7030A0"/>
                        </a:solidFill>
                        <a:latin typeface="Comic Sans MS" pitchFamily="66" charset="0"/>
                      </a:endParaRPr>
                    </a:p>
                  </a:txBody>
                  <a:tcPr/>
                </a:tc>
                <a:tc>
                  <a:txBody>
                    <a:bodyPr/>
                    <a:lstStyle/>
                    <a:p>
                      <a:r>
                        <a:rPr lang="tr-TR" dirty="0" smtClean="0">
                          <a:latin typeface="Comic Sans MS" pitchFamily="66" charset="0"/>
                        </a:rPr>
                        <a:t>2</a:t>
                      </a:r>
                      <a:endParaRPr lang="tr-TR" dirty="0">
                        <a:latin typeface="Comic Sans MS" pitchFamily="66" charset="0"/>
                      </a:endParaRPr>
                    </a:p>
                  </a:txBody>
                  <a:tcPr/>
                </a:tc>
                <a:tc>
                  <a:txBody>
                    <a:bodyPr/>
                    <a:lstStyle/>
                    <a:p>
                      <a:r>
                        <a:rPr lang="tr-TR" dirty="0" smtClean="0">
                          <a:latin typeface="Comic Sans MS" pitchFamily="66" charset="0"/>
                        </a:rPr>
                        <a:t>5</a:t>
                      </a:r>
                      <a:endParaRPr lang="tr-TR" dirty="0">
                        <a:latin typeface="Comic Sans MS" pitchFamily="66" charset="0"/>
                      </a:endParaRPr>
                    </a:p>
                  </a:txBody>
                  <a:tcPr/>
                </a:tc>
                <a:tc>
                  <a:txBody>
                    <a:bodyPr/>
                    <a:lstStyle/>
                    <a:p>
                      <a:r>
                        <a:rPr lang="tr-TR" dirty="0" smtClean="0">
                          <a:latin typeface="Comic Sans MS" pitchFamily="66" charset="0"/>
                        </a:rPr>
                        <a:t>12</a:t>
                      </a:r>
                      <a:endParaRPr lang="tr-TR" dirty="0">
                        <a:latin typeface="Comic Sans MS" pitchFamily="66" charset="0"/>
                      </a:endParaRPr>
                    </a:p>
                  </a:txBody>
                  <a:tcPr/>
                </a:tc>
              </a:tr>
              <a:tr h="332405">
                <a:tc>
                  <a:txBody>
                    <a:bodyPr/>
                    <a:lstStyle/>
                    <a:p>
                      <a:r>
                        <a:rPr lang="tr-TR" dirty="0" smtClean="0">
                          <a:solidFill>
                            <a:srgbClr val="7030A0"/>
                          </a:solidFill>
                          <a:latin typeface="Comic Sans MS" pitchFamily="66" charset="0"/>
                        </a:rPr>
                        <a:t>G</a:t>
                      </a:r>
                      <a:endParaRPr lang="tr-TR" dirty="0">
                        <a:solidFill>
                          <a:srgbClr val="7030A0"/>
                        </a:solidFill>
                        <a:latin typeface="Comic Sans MS" pitchFamily="66" charset="0"/>
                      </a:endParaRPr>
                    </a:p>
                  </a:txBody>
                  <a:tcPr/>
                </a:tc>
                <a:tc>
                  <a:txBody>
                    <a:bodyPr/>
                    <a:lstStyle/>
                    <a:p>
                      <a:r>
                        <a:rPr lang="tr-TR" dirty="0" smtClean="0">
                          <a:latin typeface="Comic Sans MS" pitchFamily="66" charset="0"/>
                        </a:rPr>
                        <a:t>27</a:t>
                      </a:r>
                      <a:endParaRPr lang="tr-TR" dirty="0">
                        <a:latin typeface="Comic Sans MS" pitchFamily="66" charset="0"/>
                      </a:endParaRPr>
                    </a:p>
                  </a:txBody>
                  <a:tcPr/>
                </a:tc>
                <a:tc>
                  <a:txBody>
                    <a:bodyPr/>
                    <a:lstStyle/>
                    <a:p>
                      <a:r>
                        <a:rPr lang="tr-TR" dirty="0" smtClean="0">
                          <a:latin typeface="Comic Sans MS" pitchFamily="66" charset="0"/>
                        </a:rPr>
                        <a:t>7</a:t>
                      </a:r>
                      <a:endParaRPr lang="tr-TR" dirty="0">
                        <a:latin typeface="Comic Sans MS" pitchFamily="66" charset="0"/>
                      </a:endParaRPr>
                    </a:p>
                  </a:txBody>
                  <a:tcPr/>
                </a:tc>
                <a:tc>
                  <a:txBody>
                    <a:bodyPr/>
                    <a:lstStyle/>
                    <a:p>
                      <a:r>
                        <a:rPr lang="tr-TR" dirty="0" smtClean="0">
                          <a:latin typeface="Comic Sans MS" pitchFamily="66" charset="0"/>
                        </a:rPr>
                        <a:t>16</a:t>
                      </a:r>
                      <a:endParaRPr lang="tr-TR" dirty="0">
                        <a:latin typeface="Comic Sans MS" pitchFamily="66" charset="0"/>
                      </a:endParaRPr>
                    </a:p>
                  </a:txBody>
                  <a:tcPr/>
                </a:tc>
              </a:tr>
              <a:tr h="332405">
                <a:tc>
                  <a:txBody>
                    <a:bodyPr/>
                    <a:lstStyle/>
                    <a:p>
                      <a:r>
                        <a:rPr lang="tr-TR" dirty="0" smtClean="0">
                          <a:solidFill>
                            <a:srgbClr val="7030A0"/>
                          </a:solidFill>
                          <a:latin typeface="Comic Sans MS" pitchFamily="66" charset="0"/>
                        </a:rPr>
                        <a:t>H</a:t>
                      </a:r>
                      <a:endParaRPr lang="tr-TR" dirty="0">
                        <a:solidFill>
                          <a:srgbClr val="7030A0"/>
                        </a:solidFill>
                        <a:latin typeface="Comic Sans MS" pitchFamily="66" charset="0"/>
                      </a:endParaRPr>
                    </a:p>
                  </a:txBody>
                  <a:tcPr/>
                </a:tc>
                <a:tc>
                  <a:txBody>
                    <a:bodyPr/>
                    <a:lstStyle/>
                    <a:p>
                      <a:r>
                        <a:rPr lang="tr-TR" dirty="0" smtClean="0">
                          <a:latin typeface="Comic Sans MS" pitchFamily="66" charset="0"/>
                        </a:rPr>
                        <a:t>10</a:t>
                      </a:r>
                      <a:endParaRPr lang="tr-TR" dirty="0">
                        <a:latin typeface="Comic Sans MS" pitchFamily="66" charset="0"/>
                      </a:endParaRPr>
                    </a:p>
                  </a:txBody>
                  <a:tcPr/>
                </a:tc>
                <a:tc>
                  <a:txBody>
                    <a:bodyPr/>
                    <a:lstStyle/>
                    <a:p>
                      <a:r>
                        <a:rPr lang="tr-TR" dirty="0" smtClean="0">
                          <a:latin typeface="Comic Sans MS" pitchFamily="66" charset="0"/>
                        </a:rPr>
                        <a:t>2</a:t>
                      </a:r>
                      <a:endParaRPr lang="tr-TR" dirty="0">
                        <a:latin typeface="Comic Sans MS" pitchFamily="66" charset="0"/>
                      </a:endParaRPr>
                    </a:p>
                  </a:txBody>
                  <a:tcPr/>
                </a:tc>
                <a:tc>
                  <a:txBody>
                    <a:bodyPr/>
                    <a:lstStyle/>
                    <a:p>
                      <a:r>
                        <a:rPr lang="tr-TR" dirty="0" smtClean="0">
                          <a:latin typeface="Comic Sans MS" pitchFamily="66" charset="0"/>
                        </a:rPr>
                        <a:t>5</a:t>
                      </a:r>
                      <a:endParaRPr lang="tr-TR" dirty="0">
                        <a:latin typeface="Comic Sans MS" pitchFamily="66" charset="0"/>
                      </a:endParaRPr>
                    </a:p>
                  </a:txBody>
                  <a:tcPr/>
                </a:tc>
              </a:tr>
              <a:tr h="332405">
                <a:tc>
                  <a:txBody>
                    <a:bodyPr/>
                    <a:lstStyle/>
                    <a:p>
                      <a:r>
                        <a:rPr lang="tr-TR" dirty="0" smtClean="0">
                          <a:solidFill>
                            <a:srgbClr val="7030A0"/>
                          </a:solidFill>
                          <a:latin typeface="Comic Sans MS" pitchFamily="66" charset="0"/>
                        </a:rPr>
                        <a:t>I</a:t>
                      </a:r>
                      <a:endParaRPr lang="tr-TR" dirty="0">
                        <a:solidFill>
                          <a:srgbClr val="7030A0"/>
                        </a:solidFill>
                        <a:latin typeface="Comic Sans MS" pitchFamily="66" charset="0"/>
                      </a:endParaRPr>
                    </a:p>
                  </a:txBody>
                  <a:tcPr/>
                </a:tc>
                <a:tc>
                  <a:txBody>
                    <a:bodyPr/>
                    <a:lstStyle/>
                    <a:p>
                      <a:r>
                        <a:rPr lang="tr-TR" dirty="0" smtClean="0">
                          <a:latin typeface="Comic Sans MS" pitchFamily="66" charset="0"/>
                        </a:rPr>
                        <a:t>1</a:t>
                      </a:r>
                      <a:endParaRPr lang="tr-TR" dirty="0">
                        <a:latin typeface="Comic Sans MS" pitchFamily="66" charset="0"/>
                      </a:endParaRPr>
                    </a:p>
                  </a:txBody>
                  <a:tcPr/>
                </a:tc>
                <a:tc>
                  <a:txBody>
                    <a:bodyPr/>
                    <a:lstStyle/>
                    <a:p>
                      <a:r>
                        <a:rPr lang="tr-TR" dirty="0" smtClean="0">
                          <a:latin typeface="Comic Sans MS" pitchFamily="66" charset="0"/>
                        </a:rPr>
                        <a:t>4</a:t>
                      </a:r>
                      <a:endParaRPr lang="tr-TR" dirty="0">
                        <a:latin typeface="Comic Sans MS" pitchFamily="66" charset="0"/>
                      </a:endParaRPr>
                    </a:p>
                  </a:txBody>
                  <a:tcPr/>
                </a:tc>
                <a:tc>
                  <a:txBody>
                    <a:bodyPr/>
                    <a:lstStyle/>
                    <a:p>
                      <a:r>
                        <a:rPr lang="tr-TR" dirty="0" smtClean="0">
                          <a:latin typeface="Comic Sans MS" pitchFamily="66" charset="0"/>
                        </a:rPr>
                        <a:t>8</a:t>
                      </a:r>
                      <a:endParaRPr lang="tr-TR" dirty="0">
                        <a:latin typeface="Comic Sans MS" pitchFamily="66" charset="0"/>
                      </a:endParaRPr>
                    </a:p>
                  </a:txBody>
                  <a:tcPr/>
                </a:tc>
              </a:tr>
            </a:tbl>
          </a:graphicData>
        </a:graphic>
      </p:graphicFrame>
      <p:sp>
        <p:nvSpPr>
          <p:cNvPr id="4" name="3 Dikdörtgen"/>
          <p:cNvSpPr/>
          <p:nvPr/>
        </p:nvSpPr>
        <p:spPr>
          <a:xfrm>
            <a:off x="285720" y="1071546"/>
            <a:ext cx="8858280" cy="461665"/>
          </a:xfrm>
          <a:prstGeom prst="rect">
            <a:avLst/>
          </a:prstGeom>
        </p:spPr>
        <p:txBody>
          <a:bodyPr wrap="square">
            <a:spAutoFit/>
          </a:bodyPr>
          <a:lstStyle/>
          <a:p>
            <a:r>
              <a:rPr lang="tr-TR" sz="2400" dirty="0" smtClean="0"/>
              <a:t>Aşağıdaki tabloda örnek uygulamanın analizleri görülmektedir</a:t>
            </a:r>
            <a:endParaRPr lang="tr-TR"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857224" y="1142984"/>
            <a:ext cx="7715304" cy="5355312"/>
          </a:xfrm>
          <a:prstGeom prst="rect">
            <a:avLst/>
          </a:prstGeom>
          <a:noFill/>
        </p:spPr>
        <p:txBody>
          <a:bodyPr wrap="square" rtlCol="0">
            <a:spAutoFit/>
          </a:bodyPr>
          <a:lstStyle/>
          <a:p>
            <a:pPr>
              <a:lnSpc>
                <a:spcPct val="150000"/>
              </a:lnSpc>
              <a:buBlip>
                <a:blip r:embed="rId2"/>
              </a:buBlip>
            </a:pPr>
            <a:r>
              <a:rPr lang="tr-TR" sz="2400" dirty="0" smtClean="0">
                <a:solidFill>
                  <a:srgbClr val="7030A0"/>
                </a:solidFill>
              </a:rPr>
              <a:t>B,E ve G  </a:t>
            </a:r>
            <a:r>
              <a:rPr lang="tr-TR" sz="2400" dirty="0" smtClean="0"/>
              <a:t>pazar payı ve finansal analizler bakımından açık olarak diğerlerine üstünlük sağlamaktadırlar.</a:t>
            </a:r>
          </a:p>
          <a:p>
            <a:pPr>
              <a:lnSpc>
                <a:spcPct val="150000"/>
              </a:lnSpc>
            </a:pPr>
            <a:endParaRPr lang="tr-TR" sz="2400" dirty="0" smtClean="0"/>
          </a:p>
          <a:p>
            <a:pPr>
              <a:lnSpc>
                <a:spcPct val="150000"/>
              </a:lnSpc>
              <a:buBlip>
                <a:blip r:embed="rId2"/>
              </a:buBlip>
            </a:pPr>
            <a:r>
              <a:rPr lang="tr-TR" sz="2400" dirty="0" smtClean="0"/>
              <a:t>Bu analizin ardından </a:t>
            </a:r>
            <a:r>
              <a:rPr lang="tr-TR" sz="2400" dirty="0" smtClean="0">
                <a:solidFill>
                  <a:srgbClr val="7030A0"/>
                </a:solidFill>
              </a:rPr>
              <a:t>D </a:t>
            </a:r>
            <a:r>
              <a:rPr lang="tr-TR" sz="2400" dirty="0" smtClean="0"/>
              <a:t>firması tarafından belirlenen </a:t>
            </a:r>
            <a:r>
              <a:rPr lang="tr-TR" sz="2400" dirty="0" smtClean="0">
                <a:solidFill>
                  <a:srgbClr val="7030A0"/>
                </a:solidFill>
              </a:rPr>
              <a:t>3</a:t>
            </a:r>
            <a:r>
              <a:rPr lang="tr-TR" sz="2400" dirty="0" smtClean="0"/>
              <a:t> ayrı fonksiyon ele  alınarak gene her bir firmanın iyi ve zayıf yanları tespit edilmek istenmektedir.Bu analiz esnasında en zayıf</a:t>
            </a:r>
            <a:r>
              <a:rPr lang="tr-TR" sz="2400" dirty="0" smtClean="0">
                <a:solidFill>
                  <a:srgbClr val="7030A0"/>
                </a:solidFill>
              </a:rPr>
              <a:t> 1 </a:t>
            </a:r>
            <a:r>
              <a:rPr lang="tr-TR" sz="2400" dirty="0" smtClean="0"/>
              <a:t>ve en kuvvetli </a:t>
            </a:r>
            <a:r>
              <a:rPr lang="tr-TR" sz="2400" dirty="0" smtClean="0">
                <a:solidFill>
                  <a:srgbClr val="7030A0"/>
                </a:solidFill>
              </a:rPr>
              <a:t>10</a:t>
            </a:r>
            <a:r>
              <a:rPr lang="tr-TR" sz="2400" dirty="0" smtClean="0"/>
              <a:t> olacak şekilde bir sınıflandırma yapılmıştır.</a:t>
            </a:r>
          </a:p>
          <a:p>
            <a:pPr>
              <a:buBlip>
                <a:blip r:embed="rId2"/>
              </a:buBlip>
            </a:pPr>
            <a:endParaRPr lang="tr-TR" dirty="0" smtClean="0">
              <a:latin typeface="Comic Sans MS" pitchFamily="66" charset="0"/>
            </a:endParaRPr>
          </a:p>
          <a:p>
            <a:pPr>
              <a:buBlip>
                <a:blip r:embed="rId2"/>
              </a:buBlip>
            </a:pPr>
            <a:endParaRPr lang="tr-TR" dirty="0" smtClean="0">
              <a:latin typeface="Comic Sans MS" pitchFamily="66" charset="0"/>
            </a:endParaRPr>
          </a:p>
          <a:p>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857224" y="1142984"/>
          <a:ext cx="7358116" cy="4754880"/>
        </p:xfrm>
        <a:graphic>
          <a:graphicData uri="http://schemas.openxmlformats.org/drawingml/2006/table">
            <a:tbl>
              <a:tblPr firstRow="1" bandRow="1">
                <a:tableStyleId>{8799B23B-EC83-4686-B30A-512413B5E67A}</a:tableStyleId>
              </a:tblPr>
              <a:tblGrid>
                <a:gridCol w="1839529"/>
                <a:gridCol w="1839529"/>
                <a:gridCol w="1839529"/>
                <a:gridCol w="1839529"/>
              </a:tblGrid>
              <a:tr h="1080318">
                <a:tc>
                  <a:txBody>
                    <a:bodyPr/>
                    <a:lstStyle/>
                    <a:p>
                      <a:pPr algn="ctr"/>
                      <a:r>
                        <a:rPr lang="tr-TR" dirty="0" smtClean="0">
                          <a:solidFill>
                            <a:srgbClr val="7030A0"/>
                          </a:solidFill>
                        </a:rPr>
                        <a:t>Rakipler</a:t>
                      </a:r>
                      <a:endParaRPr lang="tr-TR" dirty="0">
                        <a:solidFill>
                          <a:srgbClr val="7030A0"/>
                        </a:solidFill>
                        <a:latin typeface="Comic Sans MS" pitchFamily="66" charset="0"/>
                      </a:endParaRPr>
                    </a:p>
                  </a:txBody>
                  <a:tcPr/>
                </a:tc>
                <a:tc>
                  <a:txBody>
                    <a:bodyPr/>
                    <a:lstStyle/>
                    <a:p>
                      <a:pPr algn="ctr"/>
                      <a:r>
                        <a:rPr lang="tr-TR" dirty="0" smtClean="0">
                          <a:solidFill>
                            <a:srgbClr val="7030A0"/>
                          </a:solidFill>
                        </a:rPr>
                        <a:t>Ürün</a:t>
                      </a:r>
                      <a:r>
                        <a:rPr lang="tr-TR" baseline="0" dirty="0" smtClean="0">
                          <a:solidFill>
                            <a:srgbClr val="7030A0"/>
                          </a:solidFill>
                        </a:rPr>
                        <a:t> geliştirme</a:t>
                      </a:r>
                      <a:endParaRPr lang="tr-TR" dirty="0">
                        <a:solidFill>
                          <a:srgbClr val="7030A0"/>
                        </a:solidFill>
                        <a:latin typeface="Comic Sans MS" pitchFamily="66" charset="0"/>
                      </a:endParaRPr>
                    </a:p>
                  </a:txBody>
                  <a:tcPr/>
                </a:tc>
                <a:tc>
                  <a:txBody>
                    <a:bodyPr/>
                    <a:lstStyle/>
                    <a:p>
                      <a:pPr algn="ctr"/>
                      <a:r>
                        <a:rPr lang="tr-TR" dirty="0" smtClean="0">
                          <a:solidFill>
                            <a:srgbClr val="7030A0"/>
                          </a:solidFill>
                        </a:rPr>
                        <a:t>Düşük</a:t>
                      </a:r>
                      <a:r>
                        <a:rPr lang="tr-TR" baseline="0" dirty="0" smtClean="0">
                          <a:solidFill>
                            <a:srgbClr val="7030A0"/>
                          </a:solidFill>
                        </a:rPr>
                        <a:t> maliyetle imalat</a:t>
                      </a:r>
                    </a:p>
                    <a:p>
                      <a:pPr algn="ctr"/>
                      <a:r>
                        <a:rPr lang="tr-TR" baseline="0" dirty="0" smtClean="0">
                          <a:solidFill>
                            <a:srgbClr val="7030A0"/>
                          </a:solidFill>
                        </a:rPr>
                        <a:t>(10=en düşük maliyet)</a:t>
                      </a:r>
                      <a:endParaRPr lang="tr-TR" dirty="0">
                        <a:solidFill>
                          <a:srgbClr val="7030A0"/>
                        </a:solidFill>
                        <a:latin typeface="Comic Sans MS" pitchFamily="66" charset="0"/>
                      </a:endParaRPr>
                    </a:p>
                  </a:txBody>
                  <a:tcPr/>
                </a:tc>
                <a:tc>
                  <a:txBody>
                    <a:bodyPr/>
                    <a:lstStyle/>
                    <a:p>
                      <a:pPr algn="ctr"/>
                      <a:r>
                        <a:rPr lang="tr-TR" dirty="0" smtClean="0">
                          <a:solidFill>
                            <a:srgbClr val="7030A0"/>
                          </a:solidFill>
                        </a:rPr>
                        <a:t>Müşteri</a:t>
                      </a:r>
                      <a:r>
                        <a:rPr lang="tr-TR" baseline="0" dirty="0" smtClean="0">
                          <a:solidFill>
                            <a:srgbClr val="7030A0"/>
                          </a:solidFill>
                        </a:rPr>
                        <a:t> hizmetleri</a:t>
                      </a:r>
                      <a:endParaRPr lang="tr-TR" dirty="0">
                        <a:solidFill>
                          <a:srgbClr val="7030A0"/>
                        </a:solidFill>
                        <a:latin typeface="Comic Sans MS" pitchFamily="66" charset="0"/>
                      </a:endParaRPr>
                    </a:p>
                  </a:txBody>
                  <a:tcPr/>
                </a:tc>
              </a:tr>
              <a:tr h="332405">
                <a:tc>
                  <a:txBody>
                    <a:bodyPr/>
                    <a:lstStyle/>
                    <a:p>
                      <a:r>
                        <a:rPr lang="tr-TR" dirty="0" smtClean="0">
                          <a:solidFill>
                            <a:srgbClr val="7030A0"/>
                          </a:solidFill>
                        </a:rPr>
                        <a:t>A</a:t>
                      </a:r>
                      <a:endParaRPr lang="tr-TR" dirty="0">
                        <a:solidFill>
                          <a:srgbClr val="7030A0"/>
                        </a:solidFill>
                        <a:latin typeface="Comic Sans MS" pitchFamily="66" charset="0"/>
                      </a:endParaRPr>
                    </a:p>
                  </a:txBody>
                  <a:tcPr/>
                </a:tc>
                <a:tc>
                  <a:txBody>
                    <a:bodyPr/>
                    <a:lstStyle/>
                    <a:p>
                      <a:r>
                        <a:rPr lang="tr-TR" dirty="0" smtClean="0"/>
                        <a:t>1</a:t>
                      </a:r>
                      <a:endParaRPr lang="tr-TR" dirty="0">
                        <a:solidFill>
                          <a:srgbClr val="7030A0"/>
                        </a:solidFill>
                        <a:latin typeface="Comic Sans MS" pitchFamily="66" charset="0"/>
                      </a:endParaRPr>
                    </a:p>
                  </a:txBody>
                  <a:tcPr/>
                </a:tc>
                <a:tc>
                  <a:txBody>
                    <a:bodyPr/>
                    <a:lstStyle/>
                    <a:p>
                      <a:r>
                        <a:rPr lang="tr-TR" dirty="0" smtClean="0"/>
                        <a:t>4</a:t>
                      </a:r>
                      <a:endParaRPr lang="tr-TR" dirty="0">
                        <a:solidFill>
                          <a:srgbClr val="7030A0"/>
                        </a:solidFill>
                        <a:latin typeface="Comic Sans MS" pitchFamily="66" charset="0"/>
                      </a:endParaRPr>
                    </a:p>
                  </a:txBody>
                  <a:tcPr/>
                </a:tc>
                <a:tc>
                  <a:txBody>
                    <a:bodyPr/>
                    <a:lstStyle/>
                    <a:p>
                      <a:r>
                        <a:rPr lang="tr-TR" dirty="0" smtClean="0"/>
                        <a:t>1</a:t>
                      </a:r>
                      <a:endParaRPr lang="tr-TR" dirty="0">
                        <a:solidFill>
                          <a:srgbClr val="7030A0"/>
                        </a:solidFill>
                        <a:latin typeface="Comic Sans MS" pitchFamily="66" charset="0"/>
                      </a:endParaRPr>
                    </a:p>
                  </a:txBody>
                  <a:tcPr/>
                </a:tc>
              </a:tr>
              <a:tr h="332405">
                <a:tc>
                  <a:txBody>
                    <a:bodyPr/>
                    <a:lstStyle/>
                    <a:p>
                      <a:r>
                        <a:rPr lang="tr-TR" dirty="0" smtClean="0">
                          <a:solidFill>
                            <a:srgbClr val="7030A0"/>
                          </a:solidFill>
                        </a:rPr>
                        <a:t>B</a:t>
                      </a:r>
                      <a:endParaRPr lang="tr-TR" dirty="0">
                        <a:solidFill>
                          <a:srgbClr val="7030A0"/>
                        </a:solidFill>
                        <a:latin typeface="Comic Sans MS" pitchFamily="66" charset="0"/>
                      </a:endParaRPr>
                    </a:p>
                  </a:txBody>
                  <a:tcPr/>
                </a:tc>
                <a:tc>
                  <a:txBody>
                    <a:bodyPr/>
                    <a:lstStyle/>
                    <a:p>
                      <a:r>
                        <a:rPr lang="tr-TR" dirty="0" smtClean="0"/>
                        <a:t>10</a:t>
                      </a:r>
                      <a:endParaRPr lang="tr-TR" dirty="0">
                        <a:solidFill>
                          <a:srgbClr val="7030A0"/>
                        </a:solidFill>
                        <a:latin typeface="Comic Sans MS" pitchFamily="66" charset="0"/>
                      </a:endParaRPr>
                    </a:p>
                  </a:txBody>
                  <a:tcPr/>
                </a:tc>
                <a:tc>
                  <a:txBody>
                    <a:bodyPr/>
                    <a:lstStyle/>
                    <a:p>
                      <a:r>
                        <a:rPr lang="tr-TR" dirty="0" smtClean="0"/>
                        <a:t>6</a:t>
                      </a:r>
                      <a:endParaRPr lang="tr-TR" dirty="0">
                        <a:solidFill>
                          <a:srgbClr val="7030A0"/>
                        </a:solidFill>
                        <a:latin typeface="Comic Sans MS" pitchFamily="66" charset="0"/>
                      </a:endParaRPr>
                    </a:p>
                  </a:txBody>
                  <a:tcPr/>
                </a:tc>
                <a:tc>
                  <a:txBody>
                    <a:bodyPr/>
                    <a:lstStyle/>
                    <a:p>
                      <a:r>
                        <a:rPr lang="tr-TR" dirty="0" smtClean="0"/>
                        <a:t>7</a:t>
                      </a:r>
                      <a:endParaRPr lang="tr-TR" dirty="0">
                        <a:solidFill>
                          <a:srgbClr val="7030A0"/>
                        </a:solidFill>
                        <a:latin typeface="Comic Sans MS" pitchFamily="66" charset="0"/>
                      </a:endParaRPr>
                    </a:p>
                  </a:txBody>
                  <a:tcPr/>
                </a:tc>
              </a:tr>
              <a:tr h="332405">
                <a:tc>
                  <a:txBody>
                    <a:bodyPr/>
                    <a:lstStyle/>
                    <a:p>
                      <a:r>
                        <a:rPr lang="tr-TR" dirty="0" smtClean="0">
                          <a:solidFill>
                            <a:srgbClr val="7030A0"/>
                          </a:solidFill>
                        </a:rPr>
                        <a:t>C</a:t>
                      </a:r>
                      <a:endParaRPr lang="tr-TR" dirty="0">
                        <a:solidFill>
                          <a:srgbClr val="7030A0"/>
                        </a:solidFill>
                        <a:latin typeface="Comic Sans MS" pitchFamily="66" charset="0"/>
                      </a:endParaRPr>
                    </a:p>
                  </a:txBody>
                  <a:tcPr/>
                </a:tc>
                <a:tc>
                  <a:txBody>
                    <a:bodyPr/>
                    <a:lstStyle/>
                    <a:p>
                      <a:r>
                        <a:rPr lang="tr-TR" dirty="0" smtClean="0"/>
                        <a:t>8</a:t>
                      </a:r>
                      <a:endParaRPr lang="tr-TR" dirty="0">
                        <a:solidFill>
                          <a:srgbClr val="7030A0"/>
                        </a:solidFill>
                        <a:latin typeface="Comic Sans MS" pitchFamily="66" charset="0"/>
                      </a:endParaRPr>
                    </a:p>
                  </a:txBody>
                  <a:tcPr/>
                </a:tc>
                <a:tc>
                  <a:txBody>
                    <a:bodyPr/>
                    <a:lstStyle/>
                    <a:p>
                      <a:r>
                        <a:rPr lang="tr-TR" dirty="0" smtClean="0"/>
                        <a:t>6</a:t>
                      </a:r>
                      <a:endParaRPr lang="tr-TR" dirty="0">
                        <a:solidFill>
                          <a:srgbClr val="7030A0"/>
                        </a:solidFill>
                        <a:latin typeface="Comic Sans MS" pitchFamily="66" charset="0"/>
                      </a:endParaRPr>
                    </a:p>
                  </a:txBody>
                  <a:tcPr/>
                </a:tc>
                <a:tc>
                  <a:txBody>
                    <a:bodyPr/>
                    <a:lstStyle/>
                    <a:p>
                      <a:r>
                        <a:rPr lang="tr-TR" dirty="0" smtClean="0"/>
                        <a:t>6</a:t>
                      </a:r>
                      <a:endParaRPr lang="tr-TR" dirty="0">
                        <a:solidFill>
                          <a:srgbClr val="7030A0"/>
                        </a:solidFill>
                        <a:latin typeface="Comic Sans MS" pitchFamily="66" charset="0"/>
                      </a:endParaRPr>
                    </a:p>
                  </a:txBody>
                  <a:tcPr/>
                </a:tc>
              </a:tr>
              <a:tr h="332405">
                <a:tc>
                  <a:txBody>
                    <a:bodyPr/>
                    <a:lstStyle/>
                    <a:p>
                      <a:r>
                        <a:rPr lang="tr-TR" dirty="0" smtClean="0">
                          <a:solidFill>
                            <a:srgbClr val="7030A0"/>
                          </a:solidFill>
                        </a:rPr>
                        <a:t>D</a:t>
                      </a:r>
                      <a:endParaRPr lang="tr-TR" dirty="0">
                        <a:solidFill>
                          <a:srgbClr val="7030A0"/>
                        </a:solidFill>
                        <a:latin typeface="Comic Sans MS" pitchFamily="66" charset="0"/>
                      </a:endParaRPr>
                    </a:p>
                  </a:txBody>
                  <a:tcPr/>
                </a:tc>
                <a:tc>
                  <a:txBody>
                    <a:bodyPr/>
                    <a:lstStyle/>
                    <a:p>
                      <a:r>
                        <a:rPr lang="tr-TR" dirty="0" smtClean="0"/>
                        <a:t>4</a:t>
                      </a:r>
                      <a:endParaRPr lang="tr-TR" dirty="0">
                        <a:solidFill>
                          <a:srgbClr val="7030A0"/>
                        </a:solidFill>
                        <a:latin typeface="Comic Sans MS" pitchFamily="66" charset="0"/>
                      </a:endParaRPr>
                    </a:p>
                  </a:txBody>
                  <a:tcPr/>
                </a:tc>
                <a:tc>
                  <a:txBody>
                    <a:bodyPr/>
                    <a:lstStyle/>
                    <a:p>
                      <a:r>
                        <a:rPr lang="tr-TR" dirty="0" smtClean="0"/>
                        <a:t>8</a:t>
                      </a:r>
                      <a:endParaRPr lang="tr-TR" dirty="0">
                        <a:solidFill>
                          <a:srgbClr val="7030A0"/>
                        </a:solidFill>
                        <a:latin typeface="Comic Sans MS" pitchFamily="66" charset="0"/>
                      </a:endParaRPr>
                    </a:p>
                  </a:txBody>
                  <a:tcPr/>
                </a:tc>
                <a:tc>
                  <a:txBody>
                    <a:bodyPr/>
                    <a:lstStyle/>
                    <a:p>
                      <a:r>
                        <a:rPr lang="tr-TR" dirty="0" smtClean="0"/>
                        <a:t>5</a:t>
                      </a:r>
                      <a:endParaRPr lang="tr-TR" dirty="0">
                        <a:solidFill>
                          <a:srgbClr val="7030A0"/>
                        </a:solidFill>
                        <a:latin typeface="Comic Sans MS" pitchFamily="66" charset="0"/>
                      </a:endParaRPr>
                    </a:p>
                  </a:txBody>
                  <a:tcPr/>
                </a:tc>
              </a:tr>
              <a:tr h="332405">
                <a:tc>
                  <a:txBody>
                    <a:bodyPr/>
                    <a:lstStyle/>
                    <a:p>
                      <a:r>
                        <a:rPr lang="tr-TR" dirty="0" smtClean="0">
                          <a:solidFill>
                            <a:srgbClr val="7030A0"/>
                          </a:solidFill>
                        </a:rPr>
                        <a:t>E</a:t>
                      </a:r>
                      <a:endParaRPr lang="tr-TR" dirty="0">
                        <a:solidFill>
                          <a:srgbClr val="7030A0"/>
                        </a:solidFill>
                        <a:latin typeface="Comic Sans MS" pitchFamily="66" charset="0"/>
                      </a:endParaRPr>
                    </a:p>
                  </a:txBody>
                  <a:tcPr/>
                </a:tc>
                <a:tc>
                  <a:txBody>
                    <a:bodyPr/>
                    <a:lstStyle/>
                    <a:p>
                      <a:r>
                        <a:rPr lang="tr-TR" dirty="0" smtClean="0"/>
                        <a:t>5</a:t>
                      </a:r>
                      <a:endParaRPr lang="tr-TR" dirty="0">
                        <a:solidFill>
                          <a:srgbClr val="7030A0"/>
                        </a:solidFill>
                        <a:latin typeface="Comic Sans MS" pitchFamily="66" charset="0"/>
                      </a:endParaRPr>
                    </a:p>
                  </a:txBody>
                  <a:tcPr/>
                </a:tc>
                <a:tc>
                  <a:txBody>
                    <a:bodyPr/>
                    <a:lstStyle/>
                    <a:p>
                      <a:r>
                        <a:rPr lang="tr-TR" dirty="0" smtClean="0"/>
                        <a:t>8</a:t>
                      </a:r>
                      <a:endParaRPr lang="tr-TR" dirty="0">
                        <a:solidFill>
                          <a:srgbClr val="7030A0"/>
                        </a:solidFill>
                        <a:latin typeface="Comic Sans MS" pitchFamily="66" charset="0"/>
                      </a:endParaRPr>
                    </a:p>
                  </a:txBody>
                  <a:tcPr/>
                </a:tc>
                <a:tc>
                  <a:txBody>
                    <a:bodyPr/>
                    <a:lstStyle/>
                    <a:p>
                      <a:r>
                        <a:rPr lang="tr-TR" dirty="0" smtClean="0"/>
                        <a:t>10</a:t>
                      </a:r>
                      <a:endParaRPr lang="tr-TR" dirty="0">
                        <a:solidFill>
                          <a:srgbClr val="7030A0"/>
                        </a:solidFill>
                        <a:latin typeface="Comic Sans MS" pitchFamily="66" charset="0"/>
                      </a:endParaRPr>
                    </a:p>
                  </a:txBody>
                  <a:tcPr/>
                </a:tc>
              </a:tr>
              <a:tr h="332405">
                <a:tc>
                  <a:txBody>
                    <a:bodyPr/>
                    <a:lstStyle/>
                    <a:p>
                      <a:r>
                        <a:rPr lang="tr-TR" dirty="0" smtClean="0">
                          <a:solidFill>
                            <a:srgbClr val="7030A0"/>
                          </a:solidFill>
                        </a:rPr>
                        <a:t>F</a:t>
                      </a:r>
                      <a:endParaRPr lang="tr-TR" dirty="0">
                        <a:solidFill>
                          <a:srgbClr val="7030A0"/>
                        </a:solidFill>
                        <a:latin typeface="Comic Sans MS" pitchFamily="66" charset="0"/>
                      </a:endParaRPr>
                    </a:p>
                  </a:txBody>
                  <a:tcPr/>
                </a:tc>
                <a:tc>
                  <a:txBody>
                    <a:bodyPr/>
                    <a:lstStyle/>
                    <a:p>
                      <a:r>
                        <a:rPr lang="tr-TR" dirty="0" smtClean="0"/>
                        <a:t>2</a:t>
                      </a:r>
                      <a:endParaRPr lang="tr-TR" dirty="0">
                        <a:solidFill>
                          <a:srgbClr val="7030A0"/>
                        </a:solidFill>
                        <a:latin typeface="Comic Sans MS" pitchFamily="66" charset="0"/>
                      </a:endParaRPr>
                    </a:p>
                  </a:txBody>
                  <a:tcPr/>
                </a:tc>
                <a:tc>
                  <a:txBody>
                    <a:bodyPr/>
                    <a:lstStyle/>
                    <a:p>
                      <a:r>
                        <a:rPr lang="tr-TR" dirty="0" smtClean="0"/>
                        <a:t>8</a:t>
                      </a:r>
                      <a:endParaRPr lang="tr-TR" dirty="0">
                        <a:solidFill>
                          <a:srgbClr val="7030A0"/>
                        </a:solidFill>
                        <a:latin typeface="Comic Sans MS" pitchFamily="66" charset="0"/>
                      </a:endParaRPr>
                    </a:p>
                  </a:txBody>
                  <a:tcPr/>
                </a:tc>
                <a:tc>
                  <a:txBody>
                    <a:bodyPr/>
                    <a:lstStyle/>
                    <a:p>
                      <a:r>
                        <a:rPr lang="tr-TR" dirty="0" smtClean="0"/>
                        <a:t>6</a:t>
                      </a:r>
                      <a:endParaRPr lang="tr-TR" dirty="0">
                        <a:solidFill>
                          <a:srgbClr val="7030A0"/>
                        </a:solidFill>
                        <a:latin typeface="Comic Sans MS" pitchFamily="66" charset="0"/>
                      </a:endParaRPr>
                    </a:p>
                  </a:txBody>
                  <a:tcPr/>
                </a:tc>
              </a:tr>
              <a:tr h="332405">
                <a:tc>
                  <a:txBody>
                    <a:bodyPr/>
                    <a:lstStyle/>
                    <a:p>
                      <a:r>
                        <a:rPr lang="tr-TR" dirty="0" smtClean="0">
                          <a:solidFill>
                            <a:srgbClr val="7030A0"/>
                          </a:solidFill>
                        </a:rPr>
                        <a:t>G</a:t>
                      </a:r>
                      <a:endParaRPr lang="tr-TR" dirty="0">
                        <a:solidFill>
                          <a:srgbClr val="7030A0"/>
                        </a:solidFill>
                        <a:latin typeface="Comic Sans MS" pitchFamily="66" charset="0"/>
                      </a:endParaRPr>
                    </a:p>
                  </a:txBody>
                  <a:tcPr/>
                </a:tc>
                <a:tc>
                  <a:txBody>
                    <a:bodyPr/>
                    <a:lstStyle/>
                    <a:p>
                      <a:r>
                        <a:rPr lang="tr-TR" dirty="0" smtClean="0"/>
                        <a:t>3</a:t>
                      </a:r>
                      <a:endParaRPr lang="tr-TR" dirty="0">
                        <a:solidFill>
                          <a:srgbClr val="7030A0"/>
                        </a:solidFill>
                        <a:latin typeface="Comic Sans MS" pitchFamily="66" charset="0"/>
                      </a:endParaRPr>
                    </a:p>
                  </a:txBody>
                  <a:tcPr/>
                </a:tc>
                <a:tc>
                  <a:txBody>
                    <a:bodyPr/>
                    <a:lstStyle/>
                    <a:p>
                      <a:r>
                        <a:rPr lang="tr-TR" dirty="0" smtClean="0"/>
                        <a:t>10</a:t>
                      </a:r>
                      <a:endParaRPr lang="tr-TR" dirty="0">
                        <a:solidFill>
                          <a:srgbClr val="7030A0"/>
                        </a:solidFill>
                        <a:latin typeface="Comic Sans MS" pitchFamily="66" charset="0"/>
                      </a:endParaRPr>
                    </a:p>
                  </a:txBody>
                  <a:tcPr/>
                </a:tc>
                <a:tc>
                  <a:txBody>
                    <a:bodyPr/>
                    <a:lstStyle/>
                    <a:p>
                      <a:r>
                        <a:rPr lang="tr-TR" dirty="0" smtClean="0"/>
                        <a:t>4</a:t>
                      </a:r>
                      <a:endParaRPr lang="tr-TR" dirty="0">
                        <a:solidFill>
                          <a:srgbClr val="7030A0"/>
                        </a:solidFill>
                        <a:latin typeface="Comic Sans MS" pitchFamily="66" charset="0"/>
                      </a:endParaRPr>
                    </a:p>
                  </a:txBody>
                  <a:tcPr/>
                </a:tc>
              </a:tr>
              <a:tr h="332405">
                <a:tc>
                  <a:txBody>
                    <a:bodyPr/>
                    <a:lstStyle/>
                    <a:p>
                      <a:r>
                        <a:rPr lang="tr-TR" dirty="0" smtClean="0">
                          <a:solidFill>
                            <a:srgbClr val="7030A0"/>
                          </a:solidFill>
                        </a:rPr>
                        <a:t>H</a:t>
                      </a:r>
                      <a:endParaRPr lang="tr-TR" dirty="0">
                        <a:solidFill>
                          <a:srgbClr val="7030A0"/>
                        </a:solidFill>
                        <a:latin typeface="Comic Sans MS" pitchFamily="66" charset="0"/>
                      </a:endParaRPr>
                    </a:p>
                  </a:txBody>
                  <a:tcPr/>
                </a:tc>
                <a:tc>
                  <a:txBody>
                    <a:bodyPr/>
                    <a:lstStyle/>
                    <a:p>
                      <a:r>
                        <a:rPr lang="tr-TR" dirty="0" smtClean="0"/>
                        <a:t>7</a:t>
                      </a:r>
                      <a:endParaRPr lang="tr-TR" dirty="0">
                        <a:solidFill>
                          <a:srgbClr val="7030A0"/>
                        </a:solidFill>
                        <a:latin typeface="Comic Sans MS" pitchFamily="66" charset="0"/>
                      </a:endParaRPr>
                    </a:p>
                  </a:txBody>
                  <a:tcPr/>
                </a:tc>
                <a:tc>
                  <a:txBody>
                    <a:bodyPr/>
                    <a:lstStyle/>
                    <a:p>
                      <a:r>
                        <a:rPr lang="tr-TR" dirty="0" smtClean="0"/>
                        <a:t>3</a:t>
                      </a:r>
                      <a:endParaRPr lang="tr-TR" dirty="0">
                        <a:solidFill>
                          <a:srgbClr val="7030A0"/>
                        </a:solidFill>
                        <a:latin typeface="Comic Sans MS" pitchFamily="66" charset="0"/>
                      </a:endParaRPr>
                    </a:p>
                  </a:txBody>
                  <a:tcPr/>
                </a:tc>
                <a:tc>
                  <a:txBody>
                    <a:bodyPr/>
                    <a:lstStyle/>
                    <a:p>
                      <a:r>
                        <a:rPr lang="tr-TR" dirty="0" smtClean="0"/>
                        <a:t>5</a:t>
                      </a:r>
                      <a:endParaRPr lang="tr-TR" dirty="0">
                        <a:solidFill>
                          <a:srgbClr val="7030A0"/>
                        </a:solidFill>
                        <a:latin typeface="Comic Sans MS" pitchFamily="66" charset="0"/>
                      </a:endParaRPr>
                    </a:p>
                  </a:txBody>
                  <a:tcPr/>
                </a:tc>
              </a:tr>
              <a:tr h="332405">
                <a:tc>
                  <a:txBody>
                    <a:bodyPr/>
                    <a:lstStyle/>
                    <a:p>
                      <a:r>
                        <a:rPr lang="tr-TR" dirty="0" smtClean="0">
                          <a:solidFill>
                            <a:srgbClr val="7030A0"/>
                          </a:solidFill>
                        </a:rPr>
                        <a:t>I</a:t>
                      </a:r>
                      <a:endParaRPr lang="tr-TR" dirty="0">
                        <a:solidFill>
                          <a:srgbClr val="7030A0"/>
                        </a:solidFill>
                        <a:latin typeface="Comic Sans MS" pitchFamily="66" charset="0"/>
                      </a:endParaRPr>
                    </a:p>
                  </a:txBody>
                  <a:tcPr/>
                </a:tc>
                <a:tc>
                  <a:txBody>
                    <a:bodyPr/>
                    <a:lstStyle/>
                    <a:p>
                      <a:r>
                        <a:rPr lang="tr-TR" dirty="0" smtClean="0"/>
                        <a:t>3</a:t>
                      </a:r>
                      <a:endParaRPr lang="tr-TR" dirty="0">
                        <a:solidFill>
                          <a:srgbClr val="7030A0"/>
                        </a:solidFill>
                        <a:latin typeface="Comic Sans MS" pitchFamily="66" charset="0"/>
                      </a:endParaRPr>
                    </a:p>
                  </a:txBody>
                  <a:tcPr/>
                </a:tc>
                <a:tc>
                  <a:txBody>
                    <a:bodyPr/>
                    <a:lstStyle/>
                    <a:p>
                      <a:r>
                        <a:rPr lang="tr-TR" dirty="0" smtClean="0"/>
                        <a:t>3</a:t>
                      </a:r>
                      <a:endParaRPr lang="tr-TR" dirty="0">
                        <a:solidFill>
                          <a:srgbClr val="7030A0"/>
                        </a:solidFill>
                        <a:latin typeface="Comic Sans MS" pitchFamily="66" charset="0"/>
                      </a:endParaRPr>
                    </a:p>
                  </a:txBody>
                  <a:tcPr/>
                </a:tc>
                <a:tc>
                  <a:txBody>
                    <a:bodyPr/>
                    <a:lstStyle/>
                    <a:p>
                      <a:r>
                        <a:rPr lang="tr-TR" dirty="0" smtClean="0"/>
                        <a:t>6</a:t>
                      </a:r>
                      <a:endParaRPr lang="tr-TR" dirty="0">
                        <a:solidFill>
                          <a:srgbClr val="7030A0"/>
                        </a:solidFill>
                        <a:latin typeface="Comic Sans MS" pitchFamily="66"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28596" y="714356"/>
            <a:ext cx="8429684" cy="5447645"/>
          </a:xfrm>
          <a:prstGeom prst="rect">
            <a:avLst/>
          </a:prstGeom>
          <a:noFill/>
        </p:spPr>
        <p:txBody>
          <a:bodyPr wrap="square" rtlCol="0">
            <a:spAutoFit/>
          </a:bodyPr>
          <a:lstStyle/>
          <a:p>
            <a:pPr algn="just">
              <a:lnSpc>
                <a:spcPct val="150000"/>
              </a:lnSpc>
            </a:pPr>
            <a:endParaRPr lang="tr-TR" sz="2400" dirty="0" smtClean="0">
              <a:cs typeface="Arial" pitchFamily="34" charset="0"/>
            </a:endParaRPr>
          </a:p>
          <a:p>
            <a:pPr algn="just">
              <a:lnSpc>
                <a:spcPct val="150000"/>
              </a:lnSpc>
              <a:buFont typeface="Wingdings" pitchFamily="2" charset="2"/>
              <a:buChar char="v"/>
            </a:pPr>
            <a:r>
              <a:rPr lang="tr-TR" sz="2400" dirty="0" smtClean="0">
                <a:cs typeface="Arial" pitchFamily="34" charset="0"/>
              </a:rPr>
              <a:t> Kendi alanında ünlü ve en güçlü rakiplere karşı, ürünlerin, hizmetlerin ve süreçlerin sürekli değerlendirilmesidir. </a:t>
            </a:r>
          </a:p>
          <a:p>
            <a:pPr algn="just">
              <a:lnSpc>
                <a:spcPct val="150000"/>
              </a:lnSpc>
              <a:buFont typeface="Wingdings" pitchFamily="2" charset="2"/>
              <a:buChar char="v"/>
            </a:pPr>
            <a:endParaRPr lang="tr-TR" sz="2400" dirty="0">
              <a:cs typeface="Arial" pitchFamily="34" charset="0"/>
            </a:endParaRPr>
          </a:p>
          <a:p>
            <a:pPr algn="just">
              <a:lnSpc>
                <a:spcPct val="150000"/>
              </a:lnSpc>
              <a:buFont typeface="Wingdings" pitchFamily="2" charset="2"/>
              <a:buChar char="v"/>
            </a:pPr>
            <a:r>
              <a:rPr lang="tr-TR" sz="2400" dirty="0" smtClean="0">
                <a:cs typeface="Arial" pitchFamily="34" charset="0"/>
              </a:rPr>
              <a:t> Uygulamanın </a:t>
            </a:r>
            <a:r>
              <a:rPr lang="tr-TR" sz="2400" dirty="0">
                <a:cs typeface="Arial" pitchFamily="34" charset="0"/>
              </a:rPr>
              <a:t>psikoloji yönünü katarsak benchmarking; “başka birinin, bir yönde sizden daha iyi olabileceği gerçeğini kabul etme alçakgönüllülüğünü gösterip, onu nasıl yakalayıp geçebileceğimizi öğrenme ve deneme ustalığına sahip olmaktır.” </a:t>
            </a:r>
          </a:p>
          <a:p>
            <a:pPr algn="just">
              <a:buFont typeface="Wingdings" pitchFamily="2" charset="2"/>
              <a:buChar char="v"/>
            </a:pP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71472" y="1428736"/>
            <a:ext cx="7929618" cy="5632311"/>
          </a:xfrm>
          <a:prstGeom prst="rect">
            <a:avLst/>
          </a:prstGeom>
        </p:spPr>
        <p:txBody>
          <a:bodyPr wrap="square">
            <a:spAutoFit/>
          </a:bodyPr>
          <a:lstStyle/>
          <a:p>
            <a:pPr algn="just"/>
            <a:r>
              <a:rPr lang="tr-TR" sz="2400" dirty="0" smtClean="0"/>
              <a:t>Bu endüstride birden fazla kazanan strateji bulunmaktadır.</a:t>
            </a:r>
          </a:p>
          <a:p>
            <a:pPr algn="just"/>
            <a:endParaRPr lang="tr-TR" sz="2400" dirty="0" smtClean="0"/>
          </a:p>
          <a:p>
            <a:pPr algn="just">
              <a:buBlip>
                <a:blip r:embed="rId2"/>
              </a:buBlip>
            </a:pPr>
            <a:r>
              <a:rPr lang="tr-TR" sz="2400" dirty="0" smtClean="0"/>
              <a:t>G firması en düşük maliyetle üretim yapmayı başarmaktadır.</a:t>
            </a:r>
          </a:p>
          <a:p>
            <a:pPr algn="just">
              <a:buBlip>
                <a:blip r:embed="rId2"/>
              </a:buBlip>
            </a:pPr>
            <a:r>
              <a:rPr lang="tr-TR" sz="2400" dirty="0" smtClean="0"/>
              <a:t>B firması ise ürün geliştirme konusunda lider konumundadır.</a:t>
            </a:r>
          </a:p>
          <a:p>
            <a:pPr algn="just">
              <a:buBlip>
                <a:blip r:embed="rId2"/>
              </a:buBlip>
            </a:pPr>
            <a:r>
              <a:rPr lang="tr-TR" sz="2400" dirty="0" smtClean="0"/>
              <a:t>E firması müşteri hizmetlerinde en iyi konumdadır.</a:t>
            </a:r>
          </a:p>
          <a:p>
            <a:pPr algn="just"/>
            <a:endParaRPr lang="tr-TR" sz="2400" dirty="0" smtClean="0"/>
          </a:p>
          <a:p>
            <a:pPr algn="just"/>
            <a:r>
              <a:rPr lang="tr-TR" sz="2400" dirty="0" smtClean="0"/>
              <a:t>Bu analizi yapan kuruluş D; bu 3 farklı fonksiyon arasında öncelik sıralaması yaparak ilk olarak hangi konuda kıyaslama yapacağını tespit edecek ve çalışmalara başlayacaktır.</a:t>
            </a:r>
          </a:p>
          <a:p>
            <a:pPr algn="just">
              <a:buBlip>
                <a:blip r:embed="rId2"/>
              </a:buBlip>
            </a:pPr>
            <a:endParaRPr lang="tr-TR" sz="2400" dirty="0" smtClean="0"/>
          </a:p>
          <a:p>
            <a:pPr algn="just"/>
            <a:endParaRPr lang="tr-TR" sz="2400" dirty="0" smtClean="0"/>
          </a:p>
        </p:txBody>
      </p:sp>
      <p:sp>
        <p:nvSpPr>
          <p:cNvPr id="4" name="3 Metin kutusu"/>
          <p:cNvSpPr txBox="1"/>
          <p:nvPr/>
        </p:nvSpPr>
        <p:spPr>
          <a:xfrm>
            <a:off x="571472" y="785794"/>
            <a:ext cx="1407758" cy="523220"/>
          </a:xfrm>
          <a:prstGeom prst="rect">
            <a:avLst/>
          </a:prstGeom>
          <a:noFill/>
        </p:spPr>
        <p:txBody>
          <a:bodyPr wrap="none" rtlCol="0">
            <a:spAutoFit/>
          </a:bodyPr>
          <a:lstStyle/>
          <a:p>
            <a:r>
              <a:rPr lang="tr-TR" sz="2800" dirty="0" smtClean="0">
                <a:solidFill>
                  <a:srgbClr val="7030A0"/>
                </a:solidFill>
                <a:latin typeface="+mj-lt"/>
              </a:rPr>
              <a:t>SONUÇ:</a:t>
            </a:r>
            <a:endParaRPr lang="tr-TR" sz="2800" dirty="0">
              <a:solidFill>
                <a:srgbClr val="7030A0"/>
              </a:solidFill>
              <a:latin typeface="+mj-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836712"/>
            <a:ext cx="8964488" cy="949198"/>
          </a:xfrm>
        </p:spPr>
        <p:txBody>
          <a:bodyPr>
            <a:noAutofit/>
          </a:bodyPr>
          <a:lstStyle/>
          <a:p>
            <a:r>
              <a:rPr lang="tr-TR" sz="3200" dirty="0" smtClean="0"/>
              <a:t>BENCHMARKING ve TOPLAM KALİTE YÖNETİMİ</a:t>
            </a:r>
            <a:endParaRPr lang="tr-TR" sz="3200" dirty="0"/>
          </a:p>
        </p:txBody>
      </p:sp>
      <p:sp>
        <p:nvSpPr>
          <p:cNvPr id="3" name="2 Metin kutusu"/>
          <p:cNvSpPr txBox="1"/>
          <p:nvPr/>
        </p:nvSpPr>
        <p:spPr>
          <a:xfrm>
            <a:off x="571472" y="1785926"/>
            <a:ext cx="7929618" cy="4524315"/>
          </a:xfrm>
          <a:prstGeom prst="rect">
            <a:avLst/>
          </a:prstGeom>
          <a:noFill/>
        </p:spPr>
        <p:txBody>
          <a:bodyPr wrap="square" rtlCol="0">
            <a:spAutoFit/>
          </a:bodyPr>
          <a:lstStyle/>
          <a:p>
            <a:pPr algn="just"/>
            <a:r>
              <a:rPr lang="tr-TR" sz="2400" dirty="0" smtClean="0">
                <a:cs typeface="Arial" pitchFamily="34" charset="0"/>
              </a:rPr>
              <a:t> Benchmarking, son yıllarda Amerika Birleşik Devletleri'nde Toplam Kalite Yönetimi (TKY) Programlarında kullanılan önemli bir araç haline gelmiştir.</a:t>
            </a:r>
          </a:p>
          <a:p>
            <a:pPr algn="just"/>
            <a:endParaRPr lang="tr-TR" sz="2400" dirty="0" smtClean="0">
              <a:cs typeface="Arial" pitchFamily="34" charset="0"/>
            </a:endParaRPr>
          </a:p>
          <a:p>
            <a:pPr algn="just"/>
            <a:r>
              <a:rPr lang="tr-TR" sz="2400" dirty="0" smtClean="0">
                <a:cs typeface="Arial" pitchFamily="34" charset="0"/>
              </a:rPr>
              <a:t> Geniş bir iyileştirme sürecinin entegre bir parçası olan kıyaslama, TKY metotları ile süreçlerini destekleyen ve sürekliliği olan bir yaklaşımdır.</a:t>
            </a:r>
          </a:p>
          <a:p>
            <a:pPr algn="just"/>
            <a:endParaRPr lang="tr-TR" sz="2400" dirty="0" smtClean="0">
              <a:cs typeface="Arial" pitchFamily="34" charset="0"/>
            </a:endParaRPr>
          </a:p>
          <a:p>
            <a:pPr algn="just"/>
            <a:r>
              <a:rPr lang="tr-TR" sz="2400" dirty="0" smtClean="0">
                <a:cs typeface="Arial" pitchFamily="34" charset="0"/>
              </a:rPr>
              <a:t> ABD'de </a:t>
            </a:r>
            <a:r>
              <a:rPr lang="tr-TR" sz="2400" dirty="0" err="1" smtClean="0">
                <a:cs typeface="Arial" pitchFamily="34" charset="0"/>
              </a:rPr>
              <a:t>bechmarking</a:t>
            </a:r>
            <a:r>
              <a:rPr lang="tr-TR" sz="2400" dirty="0" smtClean="0">
                <a:cs typeface="Arial" pitchFamily="34" charset="0"/>
              </a:rPr>
              <a:t> projesi sürdüren kuruluşların %90' </a:t>
            </a:r>
            <a:r>
              <a:rPr lang="tr-TR" sz="2400" dirty="0" err="1" smtClean="0">
                <a:cs typeface="Arial" pitchFamily="34" charset="0"/>
              </a:rPr>
              <a:t>nın</a:t>
            </a:r>
            <a:r>
              <a:rPr lang="tr-TR" sz="2400" dirty="0" smtClean="0">
                <a:cs typeface="Arial" pitchFamily="34" charset="0"/>
              </a:rPr>
              <a:t>, işler halde bulunan bir TKY sürecine sahip oldukları bir araştırma bulgusu olarak ilgi çekicidir.</a:t>
            </a:r>
            <a:endParaRPr lang="tr-TR" sz="2400" dirty="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29600" cy="642942"/>
          </a:xfrm>
        </p:spPr>
        <p:txBody>
          <a:bodyPr>
            <a:normAutofit fontScale="90000"/>
          </a:bodyPr>
          <a:lstStyle/>
          <a:p>
            <a:pPr algn="ctr"/>
            <a:r>
              <a:rPr lang="tr-TR" dirty="0" smtClean="0"/>
              <a:t>Toplam Kalite Yönetiminde Benchmarking’in Yeri</a:t>
            </a:r>
            <a:endParaRPr lang="tr-TR" dirty="0"/>
          </a:p>
        </p:txBody>
      </p:sp>
      <p:sp>
        <p:nvSpPr>
          <p:cNvPr id="17" name="16 Dikdörtgen"/>
          <p:cNvSpPr/>
          <p:nvPr/>
        </p:nvSpPr>
        <p:spPr>
          <a:xfrm>
            <a:off x="1071538" y="2214554"/>
            <a:ext cx="7215238" cy="4143404"/>
          </a:xfrm>
          <a:prstGeom prst="rect">
            <a:avLst/>
          </a:prstGeom>
          <a:blipFill>
            <a:blip r:embed="rId2" cstate="print"/>
            <a:stretch>
              <a:fillRect/>
            </a:stretch>
          </a:blip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tr-TR" b="1" spc="15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785794"/>
            <a:ext cx="8229600" cy="642942"/>
          </a:xfrm>
        </p:spPr>
        <p:txBody>
          <a:bodyPr>
            <a:normAutofit fontScale="90000"/>
          </a:bodyPr>
          <a:lstStyle/>
          <a:p>
            <a:pPr algn="ctr"/>
            <a:r>
              <a:rPr lang="tr-TR" dirty="0" smtClean="0"/>
              <a:t>Toplam Kalite Yönetiminde Benchmarking’in Yeri</a:t>
            </a:r>
            <a:endParaRPr lang="tr-TR" dirty="0"/>
          </a:p>
        </p:txBody>
      </p:sp>
      <p:pic>
        <p:nvPicPr>
          <p:cNvPr id="8" name="Picture 2"/>
          <p:cNvPicPr>
            <a:picLocks noChangeAspect="1" noChangeArrowheads="1"/>
          </p:cNvPicPr>
          <p:nvPr/>
        </p:nvPicPr>
        <p:blipFill>
          <a:blip r:embed="rId2" cstate="print"/>
          <a:srcRect/>
          <a:stretch>
            <a:fillRect/>
          </a:stretch>
        </p:blipFill>
        <p:spPr bwMode="auto">
          <a:xfrm>
            <a:off x="1357290" y="1857340"/>
            <a:ext cx="6286544"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2122" y="620688"/>
            <a:ext cx="8286808" cy="1069848"/>
          </a:xfrm>
        </p:spPr>
        <p:txBody>
          <a:bodyPr>
            <a:normAutofit/>
          </a:bodyPr>
          <a:lstStyle/>
          <a:p>
            <a:r>
              <a:rPr lang="tr-TR" sz="3200" dirty="0" smtClean="0"/>
              <a:t>Stratejik Yönetim ve Benchmarking İlişkisi</a:t>
            </a:r>
            <a:endParaRPr lang="tr-TR" sz="3200" dirty="0"/>
          </a:p>
        </p:txBody>
      </p:sp>
      <p:sp>
        <p:nvSpPr>
          <p:cNvPr id="3" name="2 Metin kutusu"/>
          <p:cNvSpPr txBox="1"/>
          <p:nvPr/>
        </p:nvSpPr>
        <p:spPr>
          <a:xfrm>
            <a:off x="452122" y="1690536"/>
            <a:ext cx="7715304" cy="5170646"/>
          </a:xfrm>
          <a:prstGeom prst="rect">
            <a:avLst/>
          </a:prstGeom>
          <a:noFill/>
        </p:spPr>
        <p:txBody>
          <a:bodyPr wrap="square" rtlCol="0">
            <a:spAutoFit/>
          </a:bodyPr>
          <a:lstStyle/>
          <a:p>
            <a:pPr algn="just"/>
            <a:r>
              <a:rPr lang="tr-TR" sz="2400" dirty="0" smtClean="0">
                <a:cs typeface="Arial" pitchFamily="34" charset="0"/>
              </a:rPr>
              <a:t>Stratejik yönetim sürecindeki faaliyetler ve benchmarking çalışmalarının birbirleriyle olan ilişkilerinde, dört çeşit benchmarking yapılmaktadır:</a:t>
            </a:r>
          </a:p>
          <a:p>
            <a:pPr algn="just"/>
            <a:endParaRPr lang="tr-TR" sz="2400" dirty="0" smtClean="0">
              <a:cs typeface="Arial" pitchFamily="34" charset="0"/>
            </a:endParaRPr>
          </a:p>
          <a:p>
            <a:pPr algn="just">
              <a:buFont typeface="Wingdings" pitchFamily="2" charset="2"/>
              <a:buChar char="v"/>
            </a:pPr>
            <a:r>
              <a:rPr lang="tr-TR" sz="2400" dirty="0" smtClean="0">
                <a:cs typeface="Arial" pitchFamily="34" charset="0"/>
              </a:rPr>
              <a:t> Rakiplere ve diğer kuruluşlara rekabetçi üstünlük sağlayan faktörlere yönelik bilgilerin toplanması ve kıyaslanmasında amaç, işletmeye uzun dönemde rekabet avantajı sağlayacak bilgilerin yaratılmasıdır.</a:t>
            </a:r>
          </a:p>
          <a:p>
            <a:pPr algn="just">
              <a:buFont typeface="Wingdings" pitchFamily="2" charset="2"/>
              <a:buChar char="v"/>
            </a:pPr>
            <a:endParaRPr lang="tr-TR" sz="2400" dirty="0" smtClean="0">
              <a:cs typeface="Arial" pitchFamily="34" charset="0"/>
            </a:endParaRPr>
          </a:p>
          <a:p>
            <a:pPr algn="just">
              <a:buFont typeface="Wingdings" pitchFamily="2" charset="2"/>
              <a:buChar char="v"/>
            </a:pPr>
            <a:r>
              <a:rPr lang="tr-TR" sz="2400" dirty="0" smtClean="0">
                <a:cs typeface="Arial" pitchFamily="34" charset="0"/>
              </a:rPr>
              <a:t> Rakiplerin ve diğer kuruluşların stratejilerine yönelik bilgilerin toplanıp kıyaslanmasında amaç, başarılı stratejilere ulaşmak ve kuruluşun kendi stratejilerinin etkinliğini artıracak bilgileri elde etmektir.</a:t>
            </a:r>
          </a:p>
          <a:p>
            <a:pPr algn="just"/>
            <a:endParaRPr lang="tr-T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642910" y="1357298"/>
            <a:ext cx="7929618" cy="4062651"/>
          </a:xfrm>
          <a:prstGeom prst="rect">
            <a:avLst/>
          </a:prstGeom>
          <a:noFill/>
        </p:spPr>
        <p:txBody>
          <a:bodyPr wrap="square" rtlCol="0">
            <a:spAutoFit/>
          </a:bodyPr>
          <a:lstStyle/>
          <a:p>
            <a:pPr algn="just">
              <a:buFont typeface="Wingdings" pitchFamily="2" charset="2"/>
              <a:buChar char="v"/>
            </a:pPr>
            <a:r>
              <a:rPr lang="tr-TR" sz="2400" dirty="0" smtClean="0">
                <a:cs typeface="Arial" pitchFamily="34" charset="0"/>
              </a:rPr>
              <a:t> Rakiplerin ve diğer kuruluşların başarıyla uyguladığı planlama, tasarım, uygulama ve kontrol aşamalarını içeren iş süreçleri ve faaliyetlerine yönelik bilgilerin toplanıp kıyaslanmasında amaç, işletmenin kendi stratejilerinin uygulanmasında etkinliği artırmaktır.</a:t>
            </a:r>
          </a:p>
          <a:p>
            <a:pPr algn="just">
              <a:buFont typeface="Wingdings" pitchFamily="2" charset="2"/>
              <a:buChar char="v"/>
            </a:pPr>
            <a:endParaRPr lang="tr-TR" sz="2400" dirty="0" smtClean="0">
              <a:cs typeface="Arial" pitchFamily="34" charset="0"/>
            </a:endParaRPr>
          </a:p>
          <a:p>
            <a:pPr algn="just">
              <a:buFont typeface="Wingdings" pitchFamily="2" charset="2"/>
              <a:buChar char="v"/>
            </a:pPr>
            <a:r>
              <a:rPr lang="tr-TR" sz="2400" dirty="0" smtClean="0">
                <a:cs typeface="Arial" pitchFamily="34" charset="0"/>
              </a:rPr>
              <a:t> Rakiplerin ve diğer kuruluşların performans bilgilerinin toplanması ve kıyaslanmasında amaç ise, kuruluşun kendi iş performansını karşılaştırmalı olarak değerlendirmek ve geliştirmektir. </a:t>
            </a:r>
          </a:p>
          <a:p>
            <a:endParaRPr lang="tr-T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857232"/>
            <a:ext cx="8229600" cy="714380"/>
          </a:xfrm>
        </p:spPr>
        <p:txBody>
          <a:bodyPr>
            <a:normAutofit/>
          </a:bodyPr>
          <a:lstStyle/>
          <a:p>
            <a:r>
              <a:rPr lang="tr-TR" sz="3200" dirty="0" smtClean="0"/>
              <a:t>Stratejik Yönetim ve Benchmarking İlişkisi</a:t>
            </a:r>
            <a:endParaRPr lang="tr-TR" sz="3200" dirty="0"/>
          </a:p>
        </p:txBody>
      </p:sp>
      <p:sp>
        <p:nvSpPr>
          <p:cNvPr id="4" name="3 Dikdörtgen"/>
          <p:cNvSpPr/>
          <p:nvPr/>
        </p:nvSpPr>
        <p:spPr>
          <a:xfrm>
            <a:off x="714348" y="1714488"/>
            <a:ext cx="7715304" cy="4500594"/>
          </a:xfrm>
          <a:prstGeom prst="rect">
            <a:avLst/>
          </a:prstGeom>
          <a:blipFill>
            <a:blip r:embed="rId2" cstate="print"/>
            <a:stretch>
              <a:fillRect/>
            </a:stretch>
          </a:blipFill>
          <a:ln>
            <a:solidFill>
              <a:srgbClr val="FFFF00"/>
            </a:solidFill>
          </a:ln>
          <a:effectLst>
            <a:glow rad="228600">
              <a:schemeClr val="accent6">
                <a:satMod val="175000"/>
                <a:alpha val="40000"/>
              </a:schemeClr>
            </a:glow>
            <a:outerShdw blurRad="50800" dist="25400" dir="5400000" rotWithShape="0">
              <a:srgbClr val="000000">
                <a:alpha val="4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29600" cy="642942"/>
          </a:xfrm>
        </p:spPr>
        <p:txBody>
          <a:bodyPr>
            <a:normAutofit fontScale="90000"/>
          </a:bodyPr>
          <a:lstStyle/>
          <a:p>
            <a:r>
              <a:rPr lang="tr-TR" dirty="0" smtClean="0"/>
              <a:t>Benchmarking Örnek Uygulamaları</a:t>
            </a:r>
            <a:endParaRPr lang="tr-TR" dirty="0"/>
          </a:p>
        </p:txBody>
      </p:sp>
      <p:sp>
        <p:nvSpPr>
          <p:cNvPr id="5" name="4 Metin kutusu"/>
          <p:cNvSpPr txBox="1"/>
          <p:nvPr/>
        </p:nvSpPr>
        <p:spPr>
          <a:xfrm>
            <a:off x="642910" y="1714488"/>
            <a:ext cx="8001056" cy="304698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tr-TR" sz="2400" dirty="0" smtClean="0">
                <a:cs typeface="Arial" pitchFamily="34" charset="0"/>
              </a:rPr>
              <a:t>Ford’un kurucusu Henry Ford, yürüyen bant sistemiyle üretimi, 1912’de Chicago’ da bir tanıdığını görmek için gittiği mezbahadan esinlenerek geliştirmiştir.</a:t>
            </a:r>
          </a:p>
          <a:p>
            <a:pPr algn="just">
              <a:lnSpc>
                <a:spcPct val="150000"/>
              </a:lnSpc>
            </a:pPr>
            <a:endParaRPr lang="tr-TR" sz="2400" dirty="0" smtClean="0">
              <a:cs typeface="Arial" pitchFamily="34" charset="0"/>
            </a:endParaRPr>
          </a:p>
          <a:p>
            <a:pPr algn="just"/>
            <a:endParaRPr lang="tr-TR" sz="2400" dirty="0" smtClean="0">
              <a:cs typeface="Arial" pitchFamily="34" charset="0"/>
            </a:endParaRPr>
          </a:p>
          <a:p>
            <a:pPr algn="just"/>
            <a:endParaRPr lang="tr-TR" sz="2400" dirty="0" smtClean="0">
              <a:cs typeface="Arial" pitchFamily="34" charset="0"/>
            </a:endParaRPr>
          </a:p>
        </p:txBody>
      </p:sp>
      <p:pic>
        <p:nvPicPr>
          <p:cNvPr id="4" name="Picture 2" descr="C:\Users\asus\Desktop\bant.jpg"/>
          <p:cNvPicPr>
            <a:picLocks noChangeAspect="1" noChangeArrowheads="1"/>
          </p:cNvPicPr>
          <p:nvPr/>
        </p:nvPicPr>
        <p:blipFill>
          <a:blip r:embed="rId2" cstate="print"/>
          <a:srcRect/>
          <a:stretch>
            <a:fillRect/>
          </a:stretch>
        </p:blipFill>
        <p:spPr bwMode="auto">
          <a:xfrm>
            <a:off x="5436096" y="3933056"/>
            <a:ext cx="3567910" cy="2500330"/>
          </a:xfrm>
          <a:prstGeom prst="rect">
            <a:avLst/>
          </a:prstGeom>
          <a:ln>
            <a:noFill/>
          </a:ln>
          <a:effectLst>
            <a:softEdge rad="112500"/>
          </a:effectLst>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2910" y="3933056"/>
            <a:ext cx="3095220" cy="23508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14348" y="1285860"/>
            <a:ext cx="7929618" cy="2308324"/>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tr-TR" sz="2400" dirty="0" smtClean="0">
                <a:cs typeface="Arial" pitchFamily="34" charset="0"/>
              </a:rPr>
              <a:t>1950’ </a:t>
            </a:r>
            <a:r>
              <a:rPr lang="tr-TR" sz="2400" dirty="0" err="1" smtClean="0">
                <a:cs typeface="Arial" pitchFamily="34" charset="0"/>
              </a:rPr>
              <a:t>li</a:t>
            </a:r>
            <a:r>
              <a:rPr lang="tr-TR" sz="2400" dirty="0" smtClean="0">
                <a:cs typeface="Arial" pitchFamily="34" charset="0"/>
              </a:rPr>
              <a:t> yıllarda Toyota’nın kurucusu, oğlu </a:t>
            </a:r>
            <a:r>
              <a:rPr lang="tr-TR" sz="2400" dirty="0" err="1" smtClean="0">
                <a:cs typeface="Arial" pitchFamily="34" charset="0"/>
              </a:rPr>
              <a:t>Eiji</a:t>
            </a:r>
            <a:r>
              <a:rPr lang="tr-TR" sz="2400" dirty="0" smtClean="0">
                <a:cs typeface="Arial" pitchFamily="34" charset="0"/>
              </a:rPr>
              <a:t> </a:t>
            </a:r>
            <a:r>
              <a:rPr lang="tr-TR" sz="2400" dirty="0" err="1" smtClean="0">
                <a:cs typeface="Arial" pitchFamily="34" charset="0"/>
              </a:rPr>
              <a:t>Toyoda</a:t>
            </a:r>
            <a:r>
              <a:rPr lang="tr-TR" sz="2400" dirty="0" smtClean="0">
                <a:cs typeface="Arial" pitchFamily="34" charset="0"/>
              </a:rPr>
              <a:t>’ </a:t>
            </a:r>
            <a:r>
              <a:rPr lang="tr-TR" sz="2400" dirty="0" err="1" smtClean="0">
                <a:cs typeface="Arial" pitchFamily="34" charset="0"/>
              </a:rPr>
              <a:t>yı</a:t>
            </a:r>
            <a:r>
              <a:rPr lang="tr-TR" sz="2400" dirty="0" smtClean="0">
                <a:cs typeface="Arial" pitchFamily="34" charset="0"/>
              </a:rPr>
              <a:t> General </a:t>
            </a:r>
            <a:r>
              <a:rPr lang="tr-TR" sz="2400" dirty="0" err="1" smtClean="0">
                <a:cs typeface="Arial" pitchFamily="34" charset="0"/>
              </a:rPr>
              <a:t>Motors</a:t>
            </a:r>
            <a:r>
              <a:rPr lang="tr-TR" sz="2400" dirty="0" smtClean="0">
                <a:cs typeface="Arial" pitchFamily="34" charset="0"/>
              </a:rPr>
              <a:t>, Ford gibi otomobil devlerini incelemek üzere A.B.D.’ ye göndermiştir.</a:t>
            </a:r>
          </a:p>
          <a:p>
            <a:pPr algn="just">
              <a:lnSpc>
                <a:spcPct val="150000"/>
              </a:lnSpc>
            </a:pPr>
            <a:endParaRPr lang="tr-TR" sz="2400" dirty="0" smtClean="0">
              <a:cs typeface="Arial" pitchFamily="34"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73921" y="3212976"/>
            <a:ext cx="4610472" cy="3236197"/>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124744"/>
            <a:ext cx="8229600" cy="4325112"/>
          </a:xfrm>
        </p:spPr>
        <p:txBody>
          <a:bodyPr/>
          <a:lstStyle/>
          <a:p>
            <a:pPr marL="109728" indent="0">
              <a:buNone/>
            </a:pPr>
            <a:r>
              <a:rPr lang="tr-TR" dirty="0" smtClean="0">
                <a:cs typeface="Arial" pitchFamily="34" charset="0"/>
              </a:rPr>
              <a:t>	</a:t>
            </a:r>
            <a:r>
              <a:rPr lang="tr-TR" sz="2400" dirty="0" smtClean="0">
                <a:cs typeface="Arial" pitchFamily="34" charset="0"/>
              </a:rPr>
              <a:t>Ancak </a:t>
            </a:r>
            <a:r>
              <a:rPr lang="tr-TR" sz="2400" dirty="0">
                <a:cs typeface="Arial" pitchFamily="34" charset="0"/>
              </a:rPr>
              <a:t>benchmarking kavramı bugünkü anlamı ile ilk kez 1970’lerin sonu 1980’lerin başında Xerox işletmesinin diğer Japon işletmelerinden öğrenme fikriyle, uygulanmaya başlanmıştır.</a:t>
            </a:r>
            <a:endParaRPr lang="tr-TR" sz="2400" dirty="0"/>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9787" y="2996952"/>
            <a:ext cx="5029130" cy="3600400"/>
          </a:xfrm>
          <a:prstGeom prst="rect">
            <a:avLst/>
          </a:prstGeom>
        </p:spPr>
      </p:pic>
    </p:spTree>
    <p:extLst>
      <p:ext uri="{BB962C8B-B14F-4D97-AF65-F5344CB8AC3E}">
        <p14:creationId xmlns:p14="http://schemas.microsoft.com/office/powerpoint/2010/main" xmlns="" val="402761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14356"/>
            <a:ext cx="8229600" cy="785818"/>
          </a:xfrm>
        </p:spPr>
        <p:txBody>
          <a:bodyPr>
            <a:normAutofit/>
          </a:bodyPr>
          <a:lstStyle/>
          <a:p>
            <a:r>
              <a:rPr lang="tr-TR" sz="3600" dirty="0" smtClean="0"/>
              <a:t>Benchmarking (Kıyaslama) Nedir?</a:t>
            </a:r>
            <a:endParaRPr lang="tr-TR" sz="3600" dirty="0"/>
          </a:p>
        </p:txBody>
      </p:sp>
      <p:sp>
        <p:nvSpPr>
          <p:cNvPr id="6" name="5 Metin kutusu"/>
          <p:cNvSpPr txBox="1"/>
          <p:nvPr/>
        </p:nvSpPr>
        <p:spPr>
          <a:xfrm>
            <a:off x="642910" y="1714488"/>
            <a:ext cx="8001056" cy="4524315"/>
          </a:xfrm>
          <a:prstGeom prst="rect">
            <a:avLst/>
          </a:prstGeom>
          <a:noFill/>
        </p:spPr>
        <p:txBody>
          <a:bodyPr wrap="square" rtlCol="0">
            <a:spAutoFit/>
          </a:bodyPr>
          <a:lstStyle/>
          <a:p>
            <a:pPr algn="just"/>
            <a:r>
              <a:rPr lang="tr-TR" sz="2400" dirty="0" smtClean="0">
                <a:cs typeface="Arial" pitchFamily="34" charset="0"/>
              </a:rPr>
              <a:t>Örnek alınacak «referans noktasının» belirlenmesi anlamına gelen benchmarking, ‘bir işletmenin rekabet gücünü yükseltmek için, başarılı performansa sahip başka işletmelerin, iş yapma tekniklerini incelemesi, kendi teknikleri ile kıyaslaması ve bu kıyaslamadan elde ettiği bilgileri kendi işletmesinde uygulaması’ anlamına gelmektedir.</a:t>
            </a:r>
          </a:p>
          <a:p>
            <a:pPr algn="just"/>
            <a:endParaRPr lang="tr-TR" sz="2400" dirty="0" smtClean="0">
              <a:cs typeface="Arial" pitchFamily="34" charset="0"/>
            </a:endParaRPr>
          </a:p>
          <a:p>
            <a:pPr algn="just"/>
            <a:r>
              <a:rPr lang="tr-TR" sz="2400" dirty="0" smtClean="0">
                <a:cs typeface="Arial" pitchFamily="34" charset="0"/>
              </a:rPr>
              <a:t>Benchmarking iş dünyasında rekabet avantajı sağlar. Benchmarking şirket içi faaliyetleri, prosesleri veya metotları diğer kuruluşlarla karşılaştıran sürekli bir ölçümdür.</a:t>
            </a:r>
            <a:endParaRPr lang="tr-TR" sz="2400" dirty="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42910" y="1414650"/>
            <a:ext cx="7786742" cy="5443350"/>
          </a:xfrm>
          <a:prstGeom prst="rect">
            <a:avLst/>
          </a:prstGeom>
          <a:noFill/>
        </p:spPr>
        <p:txBody>
          <a:bodyPr wrap="square" rtlCol="0">
            <a:spAutoFit/>
          </a:bodyPr>
          <a:lstStyle/>
          <a:p>
            <a:pPr algn="just">
              <a:lnSpc>
                <a:spcPct val="150000"/>
              </a:lnSpc>
            </a:pPr>
            <a:r>
              <a:rPr lang="tr-TR" sz="2400" dirty="0" smtClean="0">
                <a:cs typeface="Arial" pitchFamily="34" charset="0"/>
              </a:rPr>
              <a:t>1979 yılında Xerox, benchmarking uygulamasına, rakipleri tarafından üretilen fotokopi makinelerinin parçalarını söküp inceleyerek başlamıştır. Xerox, bu parçaların fiziksel bileşimlerinin nasıl yapıldığını değerlendirmenin yanı sıra, üretim maliyetlerini de incelemiş ve rakiplerinin bu ürünleri nasıl daha düşük maliyetlerle ürettiklerini anlamaya çalışmıştır.</a:t>
            </a:r>
          </a:p>
          <a:p>
            <a:pPr>
              <a:lnSpc>
                <a:spcPct val="150000"/>
              </a:lnSpc>
            </a:pPr>
            <a:endParaRPr lang="tr-TR" sz="2400" dirty="0" smtClean="0">
              <a:latin typeface="Arial" pitchFamily="34" charset="0"/>
              <a:cs typeface="Arial" pitchFamily="34" charset="0"/>
            </a:endParaRPr>
          </a:p>
          <a:p>
            <a:pPr algn="just">
              <a:lnSpc>
                <a:spcPct val="150000"/>
              </a:lnSpc>
            </a:pPr>
            <a:endParaRPr lang="tr-TR" sz="2400" dirty="0" smtClean="0">
              <a:latin typeface="Arial" pitchFamily="34" charset="0"/>
              <a:cs typeface="Arial" pitchFamily="34" charset="0"/>
            </a:endParaRPr>
          </a:p>
          <a:p>
            <a:pPr>
              <a:lnSpc>
                <a:spcPct val="150000"/>
              </a:lnSpc>
            </a:pPr>
            <a:endParaRPr lang="tr-T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27584" y="1340768"/>
            <a:ext cx="7715304" cy="4247317"/>
          </a:xfrm>
          <a:prstGeom prst="rect">
            <a:avLst/>
          </a:prstGeom>
          <a:noFill/>
        </p:spPr>
        <p:txBody>
          <a:bodyPr wrap="square" rtlCol="0">
            <a:spAutoFit/>
          </a:bodyPr>
          <a:lstStyle/>
          <a:p>
            <a:pPr>
              <a:lnSpc>
                <a:spcPct val="150000"/>
              </a:lnSpc>
            </a:pPr>
            <a:r>
              <a:rPr lang="tr-TR" sz="2400" dirty="0" smtClean="0">
                <a:cs typeface="Arial" pitchFamily="34" charset="0"/>
              </a:rPr>
              <a:t>Daha sonra Xerox bu uygulamaları kendi üretim sürecine adapte etmiş ve iş planlarında kullanmıştır.</a:t>
            </a:r>
            <a:r>
              <a:rPr lang="tr-TR" sz="2400" dirty="0" smtClean="0"/>
              <a:t> </a:t>
            </a:r>
            <a:r>
              <a:rPr lang="tr-TR" sz="2400" dirty="0" smtClean="0">
                <a:cs typeface="Arial" pitchFamily="34" charset="0"/>
              </a:rPr>
              <a:t>1980’ </a:t>
            </a:r>
            <a:r>
              <a:rPr lang="tr-TR" sz="2400" dirty="0" err="1" smtClean="0">
                <a:cs typeface="Arial" pitchFamily="34" charset="0"/>
              </a:rPr>
              <a:t>lerden</a:t>
            </a:r>
            <a:r>
              <a:rPr lang="tr-TR" sz="2400" dirty="0" smtClean="0">
                <a:cs typeface="Arial" pitchFamily="34" charset="0"/>
              </a:rPr>
              <a:t> sonra başta ABD olmak üzere bütün batıda yaygınlık kazanan benchmarking yöntemi, bugün de dev işletmeler tarafından kullanılmaktadır. Bunların başında ise </a:t>
            </a:r>
            <a:r>
              <a:rPr lang="tr-TR" sz="2400" dirty="0" err="1" smtClean="0">
                <a:cs typeface="Arial" pitchFamily="34" charset="0"/>
              </a:rPr>
              <a:t>Dell</a:t>
            </a:r>
            <a:r>
              <a:rPr lang="tr-TR" sz="2400" dirty="0" smtClean="0">
                <a:cs typeface="Arial" pitchFamily="34" charset="0"/>
              </a:rPr>
              <a:t> </a:t>
            </a:r>
            <a:r>
              <a:rPr lang="tr-TR" sz="2400" dirty="0" err="1" smtClean="0">
                <a:cs typeface="Arial" pitchFamily="34" charset="0"/>
              </a:rPr>
              <a:t>Computer</a:t>
            </a:r>
            <a:r>
              <a:rPr lang="tr-TR" sz="2400" dirty="0" smtClean="0">
                <a:cs typeface="Arial" pitchFamily="34" charset="0"/>
              </a:rPr>
              <a:t> ve General </a:t>
            </a:r>
            <a:r>
              <a:rPr lang="tr-TR" sz="2400" dirty="0" err="1" smtClean="0">
                <a:cs typeface="Arial" pitchFamily="34" charset="0"/>
              </a:rPr>
              <a:t>Electric</a:t>
            </a:r>
            <a:r>
              <a:rPr lang="tr-TR" sz="2400" dirty="0" smtClean="0">
                <a:cs typeface="Arial" pitchFamily="34" charset="0"/>
              </a:rPr>
              <a:t> (GE) gibi işletmeler gelmektedir.</a:t>
            </a:r>
          </a:p>
          <a:p>
            <a:endParaRPr lang="tr-T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85786" y="1500175"/>
            <a:ext cx="7500990" cy="4857784"/>
          </a:xfrm>
          <a:prstGeom prst="rect">
            <a:avLst/>
          </a:prstGeom>
          <a:noFill/>
          <a:ln w="9525">
            <a:noFill/>
            <a:miter lim="800000"/>
            <a:headEnd/>
            <a:tailEnd/>
          </a:ln>
          <a:effectLst/>
        </p:spPr>
      </p:pic>
      <p:sp>
        <p:nvSpPr>
          <p:cNvPr id="5" name="4 Metin kutusu"/>
          <p:cNvSpPr txBox="1"/>
          <p:nvPr/>
        </p:nvSpPr>
        <p:spPr>
          <a:xfrm>
            <a:off x="500034" y="1000108"/>
            <a:ext cx="8358246" cy="461665"/>
          </a:xfrm>
          <a:prstGeom prst="rect">
            <a:avLst/>
          </a:prstGeom>
          <a:noFill/>
        </p:spPr>
        <p:txBody>
          <a:bodyPr wrap="square" rtlCol="0">
            <a:spAutoFit/>
          </a:bodyPr>
          <a:lstStyle/>
          <a:p>
            <a:r>
              <a:rPr lang="tr-TR" sz="2400" b="1" dirty="0" smtClean="0">
                <a:latin typeface="Arial" pitchFamily="34" charset="0"/>
                <a:cs typeface="Arial" pitchFamily="34" charset="0"/>
              </a:rPr>
              <a:t>Xerox’un Başarıyla Uyguladığı Benchmarking Örnekleri</a:t>
            </a: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42910" y="928670"/>
            <a:ext cx="7929618" cy="2308324"/>
          </a:xfrm>
          <a:prstGeom prst="rect">
            <a:avLst/>
          </a:prstGeom>
          <a:noFill/>
        </p:spPr>
        <p:txBody>
          <a:bodyPr wrap="square" rtlCol="0">
            <a:spAutoFit/>
          </a:bodyPr>
          <a:lstStyle/>
          <a:p>
            <a:pPr algn="just"/>
            <a:r>
              <a:rPr lang="tr-TR" sz="2400" dirty="0" smtClean="0">
                <a:cs typeface="Arial" panose="020B0604020202020204" pitchFamily="34" charset="0"/>
              </a:rPr>
              <a:t>Sabancı Holding şirketleri; Beksa – Brisa – </a:t>
            </a:r>
            <a:r>
              <a:rPr lang="tr-TR" sz="2400" dirty="0" err="1" smtClean="0">
                <a:cs typeface="Arial" panose="020B0604020202020204" pitchFamily="34" charset="0"/>
              </a:rPr>
              <a:t>Dusa</a:t>
            </a:r>
            <a:r>
              <a:rPr lang="tr-TR" sz="2400" dirty="0" smtClean="0">
                <a:cs typeface="Arial" panose="020B0604020202020204" pitchFamily="34" charset="0"/>
              </a:rPr>
              <a:t> – Kordsa - </a:t>
            </a:r>
            <a:r>
              <a:rPr lang="tr-TR" sz="2400" dirty="0" err="1" smtClean="0">
                <a:cs typeface="Arial" panose="020B0604020202020204" pitchFamily="34" charset="0"/>
              </a:rPr>
              <a:t>Olmuksa</a:t>
            </a:r>
            <a:r>
              <a:rPr lang="tr-TR" sz="2400" dirty="0" smtClean="0">
                <a:cs typeface="Arial" panose="020B0604020202020204" pitchFamily="34" charset="0"/>
              </a:rPr>
              <a:t> tarafından kıyaslama çalışmalarına sistematik bir yapı kazandırmak amacıyla 1997 yılında kurulan “BENCHSA” adlı bir çalışma grubu; kıyaslamayı bir süreç olarak ele alıp, gerekli altyapının oluşturulması ve sürekli iyileştirmenin üzerinde önemle durmaktadır. </a:t>
            </a:r>
          </a:p>
        </p:txBody>
      </p:sp>
      <p:pic>
        <p:nvPicPr>
          <p:cNvPr id="1026" name="Picture 2" descr="C:\Users\aslı\Desktop\ttyuyjı.JPG"/>
          <p:cNvPicPr>
            <a:picLocks noChangeAspect="1" noChangeArrowheads="1"/>
          </p:cNvPicPr>
          <p:nvPr/>
        </p:nvPicPr>
        <p:blipFill>
          <a:blip r:embed="rId2" cstate="print"/>
          <a:srcRect/>
          <a:stretch>
            <a:fillRect/>
          </a:stretch>
        </p:blipFill>
        <p:spPr bwMode="auto">
          <a:xfrm>
            <a:off x="1857356" y="3357562"/>
            <a:ext cx="5295900" cy="2486025"/>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71472" y="928670"/>
            <a:ext cx="7929618" cy="5539978"/>
          </a:xfrm>
          <a:prstGeom prst="rect">
            <a:avLst/>
          </a:prstGeom>
          <a:noFill/>
        </p:spPr>
        <p:txBody>
          <a:bodyPr wrap="square" rtlCol="0">
            <a:spAutoFit/>
          </a:bodyPr>
          <a:lstStyle/>
          <a:p>
            <a:r>
              <a:rPr lang="tr-TR" sz="2400" dirty="0" smtClean="0">
                <a:cs typeface="Arial" pitchFamily="34" charset="0"/>
              </a:rPr>
              <a:t>1995 yılında Eczacıbaşı Topluluğu’nda yeniden yapılandırma çalışmaları çerçevesinde; </a:t>
            </a:r>
          </a:p>
          <a:p>
            <a:endParaRPr lang="tr-TR" sz="2400" dirty="0" smtClean="0">
              <a:cs typeface="Arial" pitchFamily="34" charset="0"/>
            </a:endParaRPr>
          </a:p>
          <a:p>
            <a:pPr lvl="1">
              <a:buBlip>
                <a:blip r:embed="rId2"/>
              </a:buBlip>
            </a:pPr>
            <a:r>
              <a:rPr lang="tr-TR" sz="2400" dirty="0" smtClean="0">
                <a:cs typeface="Arial" pitchFamily="34" charset="0"/>
              </a:rPr>
              <a:t>Kuruluşların süreçlerini ve performanslarını sistematik olarak izlemek, </a:t>
            </a:r>
          </a:p>
          <a:p>
            <a:pPr lvl="1">
              <a:buBlip>
                <a:blip r:embed="rId2"/>
              </a:buBlip>
            </a:pPr>
            <a:r>
              <a:rPr lang="tr-TR" sz="2400" dirty="0" smtClean="0">
                <a:cs typeface="Arial" pitchFamily="34" charset="0"/>
              </a:rPr>
              <a:t>Verimliliği ve etkinliği artırmak, </a:t>
            </a:r>
          </a:p>
          <a:p>
            <a:pPr lvl="1">
              <a:buBlip>
                <a:blip r:embed="rId2"/>
              </a:buBlip>
            </a:pPr>
            <a:r>
              <a:rPr lang="tr-TR" sz="2400" dirty="0" smtClean="0">
                <a:cs typeface="Arial" pitchFamily="34" charset="0"/>
              </a:rPr>
              <a:t>Kuruluşların birbirlerinin deneyimlerinden yararlanmak, </a:t>
            </a:r>
          </a:p>
          <a:p>
            <a:pPr lvl="1">
              <a:buBlip>
                <a:blip r:embed="rId2"/>
              </a:buBlip>
            </a:pPr>
            <a:r>
              <a:rPr lang="tr-TR" sz="2400" dirty="0" smtClean="0">
                <a:cs typeface="Arial" pitchFamily="34" charset="0"/>
              </a:rPr>
              <a:t>Sürekli iyileşme ve gelişmeyi sağlamak amacıyla kıyaslama tekniği en uygun araç olarak uygulanmıştır.</a:t>
            </a:r>
          </a:p>
          <a:p>
            <a:pPr lvl="1"/>
            <a:endParaRPr lang="tr-TR" sz="2400" dirty="0" smtClean="0">
              <a:cs typeface="Arial" pitchFamily="34" charset="0"/>
            </a:endParaRPr>
          </a:p>
          <a:p>
            <a:r>
              <a:rPr lang="tr-TR" sz="2400" dirty="0" smtClean="0">
                <a:cs typeface="Arial" pitchFamily="34" charset="0"/>
              </a:rPr>
              <a:t>İlk kıyaslama çalışmaları pazarlama ve satış işlevlerinde uygulanmış ve çalışmaları yürütecek bir takım oluşturulmuştur.</a:t>
            </a:r>
          </a:p>
          <a:p>
            <a:endParaRPr lang="tr-TR" dirty="0"/>
          </a:p>
        </p:txBody>
      </p:sp>
      <p:pic>
        <p:nvPicPr>
          <p:cNvPr id="2050" name="Picture 2" descr="C:\Users\aslı\Desktop\jgfhgfhg.JPG"/>
          <p:cNvPicPr>
            <a:picLocks noChangeAspect="1" noChangeArrowheads="1"/>
          </p:cNvPicPr>
          <p:nvPr/>
        </p:nvPicPr>
        <p:blipFill>
          <a:blip r:embed="rId3" cstate="print"/>
          <a:srcRect/>
          <a:stretch>
            <a:fillRect/>
          </a:stretch>
        </p:blipFill>
        <p:spPr bwMode="auto">
          <a:xfrm>
            <a:off x="6648450" y="5638800"/>
            <a:ext cx="2495550" cy="12192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Grp="1" noChangeArrowheads="1"/>
          </p:cNvSpPr>
          <p:nvPr>
            <p:ph type="title"/>
          </p:nvPr>
        </p:nvSpPr>
        <p:spPr bwMode="auto">
          <a:xfrm>
            <a:off x="457200" y="1135306"/>
            <a:ext cx="8229600" cy="646331"/>
          </a:xfrm>
          <a:prstGeom prst="rect">
            <a:avLst/>
          </a:prstGeom>
          <a:noFill/>
          <a:ln w="9525">
            <a:noFill/>
            <a:miter lim="800000"/>
            <a:headEnd/>
            <a:tailEnd/>
          </a:ln>
          <a:effectLst/>
        </p:spPr>
        <p:txBody>
          <a:bodyPr>
            <a:spAutoFit/>
          </a:bodyPr>
          <a:lstStyle/>
          <a:p>
            <a:pPr algn="ctr"/>
            <a:r>
              <a:rPr lang="tr-TR" sz="3600" dirty="0">
                <a:solidFill>
                  <a:schemeClr val="accent6">
                    <a:lumMod val="50000"/>
                  </a:schemeClr>
                </a:solidFill>
              </a:rPr>
              <a:t>SONUÇ</a:t>
            </a:r>
            <a:endParaRPr lang="tr-TR" sz="3500" dirty="0">
              <a:solidFill>
                <a:schemeClr val="accent6">
                  <a:lumMod val="50000"/>
                </a:schemeClr>
              </a:solidFill>
            </a:endParaRPr>
          </a:p>
        </p:txBody>
      </p:sp>
      <p:sp>
        <p:nvSpPr>
          <p:cNvPr id="4" name="3 Metin kutusu"/>
          <p:cNvSpPr txBox="1"/>
          <p:nvPr/>
        </p:nvSpPr>
        <p:spPr>
          <a:xfrm>
            <a:off x="785786" y="1857364"/>
            <a:ext cx="7643866" cy="4456797"/>
          </a:xfrm>
          <a:prstGeom prst="rect">
            <a:avLst/>
          </a:prstGeom>
          <a:noFill/>
        </p:spPr>
        <p:txBody>
          <a:bodyPr wrap="square" rtlCol="0">
            <a:spAutoFit/>
          </a:bodyPr>
          <a:lstStyle/>
          <a:p>
            <a:pPr algn="just">
              <a:lnSpc>
                <a:spcPct val="150000"/>
              </a:lnSpc>
            </a:pPr>
            <a:r>
              <a:rPr lang="tr-TR" sz="2400" dirty="0" smtClean="0">
                <a:latin typeface="Arial" charset="0"/>
              </a:rPr>
              <a:t>Kıyaslama, örgütlere küçük kapsamlı iyileştirmelerin ötesinde, büyük, yani rekabet avantajı getirecek olumlu sonuçlar elde etme imkânı sağlayan, bir yöntem olarak değerlendirilmelidir. Bu çerçevede, Kıyaslama Yaklaşımı, Toplam Kalite Anlayışı, öğrenen kurum ve yeniden yapılanma uygulamalarını birleştiren ve bilginin paylaşıldıkça değer üretme niteliğinden destek alan bir yöntemdir.</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928670"/>
            <a:ext cx="8229600" cy="785818"/>
          </a:xfrm>
        </p:spPr>
        <p:txBody>
          <a:bodyPr>
            <a:normAutofit fontScale="90000"/>
          </a:bodyPr>
          <a:lstStyle/>
          <a:p>
            <a:r>
              <a:rPr lang="tr-TR" dirty="0" smtClean="0"/>
              <a:t>Benchmarking Kavramının Tarihi</a:t>
            </a:r>
            <a:endParaRPr lang="tr-TR" dirty="0"/>
          </a:p>
        </p:txBody>
      </p:sp>
      <p:sp>
        <p:nvSpPr>
          <p:cNvPr id="3" name="2 İçerik Yer Tutucusu"/>
          <p:cNvSpPr>
            <a:spLocks noGrp="1"/>
          </p:cNvSpPr>
          <p:nvPr>
            <p:ph idx="1"/>
          </p:nvPr>
        </p:nvSpPr>
        <p:spPr>
          <a:xfrm>
            <a:off x="428596" y="1928802"/>
            <a:ext cx="8229600" cy="4325112"/>
          </a:xfrm>
        </p:spPr>
        <p:txBody>
          <a:bodyPr/>
          <a:lstStyle/>
          <a:p>
            <a:pPr algn="just">
              <a:lnSpc>
                <a:spcPct val="150000"/>
              </a:lnSpc>
              <a:buNone/>
            </a:pPr>
            <a:r>
              <a:rPr lang="tr-TR" sz="2400" dirty="0" smtClean="0"/>
              <a:t>	Kıyaslama faaliyetleri 1970 ‘ lerde Japonya ve 1980'lerde Amerika'da yaygın bir şekilde uygulanmaya başlanmıştır. Avrupa'da kıyaslamanın gelişimi 1990'lı yıllarda hız kazanmış, Son yıllarda Türkiye'de uygulanmaya başlanmıştır. Benchmarking tekniğinin yönetim bilimi alanında gelişmesine öncülük eden kişi Amerikalı Robert C. Camp ‘dir.</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571488"/>
          </a:xfrm>
        </p:spPr>
        <p:txBody>
          <a:bodyPr>
            <a:noAutofit/>
          </a:bodyPr>
          <a:lstStyle/>
          <a:p>
            <a:r>
              <a:rPr lang="tr-TR" sz="3600" dirty="0" err="1" smtClean="0"/>
              <a:t>Benchmarking’in</a:t>
            </a:r>
            <a:r>
              <a:rPr lang="tr-TR" sz="3600" dirty="0" smtClean="0"/>
              <a:t> Amacı Nedir ?</a:t>
            </a:r>
            <a:endParaRPr lang="tr-TR" sz="3600" dirty="0"/>
          </a:p>
        </p:txBody>
      </p:sp>
      <p:sp>
        <p:nvSpPr>
          <p:cNvPr id="4" name="3 Metin kutusu"/>
          <p:cNvSpPr txBox="1"/>
          <p:nvPr/>
        </p:nvSpPr>
        <p:spPr>
          <a:xfrm>
            <a:off x="428596" y="1928802"/>
            <a:ext cx="8358246" cy="3416320"/>
          </a:xfrm>
          <a:prstGeom prst="rect">
            <a:avLst/>
          </a:prstGeom>
          <a:noFill/>
        </p:spPr>
        <p:txBody>
          <a:bodyPr wrap="square" rtlCol="0">
            <a:spAutoFit/>
          </a:bodyPr>
          <a:lstStyle/>
          <a:p>
            <a:pPr algn="just"/>
            <a:r>
              <a:rPr lang="tr-TR" sz="2400" dirty="0" smtClean="0"/>
              <a:t>Benchmarking seçilen konuda “en iyi” olabilmek için kendi ürünlerini, hizmetlerini ve uygulamalarını, rakipleri ya da endüstrinin önde gelen diğer kuruluşları ile beraber değerlendirerek gelişme sürecidir.</a:t>
            </a:r>
          </a:p>
          <a:p>
            <a:pPr algn="just"/>
            <a:endParaRPr lang="tr-TR" sz="2400" dirty="0" smtClean="0"/>
          </a:p>
          <a:p>
            <a:pPr algn="just"/>
            <a:r>
              <a:rPr lang="tr-TR" sz="2400" dirty="0" smtClean="0"/>
              <a:t>Kıyaslama uygulaması iki kuruluşun işlem ve yöntemlerine ilişkin bilgileri paylaşma konusunda önceden anlaşmış olmalarını içerir. Her iki kuruluş da bilgi değişiminden bazı kazançlar bekler.</a:t>
            </a:r>
            <a:endParaRPr lang="tr-T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816</TotalTime>
  <Words>3049</Words>
  <Application>Microsoft Office PowerPoint</Application>
  <PresentationFormat>Ekran Gösterisi (4:3)</PresentationFormat>
  <Paragraphs>462</Paragraphs>
  <Slides>75</Slides>
  <Notes>0</Notes>
  <HiddenSlides>0</HiddenSlides>
  <MMClips>0</MMClips>
  <ScaleCrop>false</ScaleCrop>
  <HeadingPairs>
    <vt:vector size="4" baseType="variant">
      <vt:variant>
        <vt:lpstr>Tema</vt:lpstr>
      </vt:variant>
      <vt:variant>
        <vt:i4>1</vt:i4>
      </vt:variant>
      <vt:variant>
        <vt:lpstr>Slayt Başlıkları</vt:lpstr>
      </vt:variant>
      <vt:variant>
        <vt:i4>75</vt:i4>
      </vt:variant>
    </vt:vector>
  </HeadingPairs>
  <TitlesOfParts>
    <vt:vector size="76" baseType="lpstr">
      <vt:lpstr>Akış</vt:lpstr>
      <vt:lpstr>Benchmarking (Kıyaslama) </vt:lpstr>
      <vt:lpstr>Sunum İçeriği </vt:lpstr>
      <vt:lpstr>Benchmarking Kavramının Tanımlamaları</vt:lpstr>
      <vt:lpstr>Slayt 4</vt:lpstr>
      <vt:lpstr>Slayt 5</vt:lpstr>
      <vt:lpstr>Slayt 6</vt:lpstr>
      <vt:lpstr>Benchmarking (Kıyaslama) Nedir?</vt:lpstr>
      <vt:lpstr>Benchmarking Kavramının Tarihi</vt:lpstr>
      <vt:lpstr>Benchmarking’in Amacı Nedir ?</vt:lpstr>
      <vt:lpstr>Slayt 10</vt:lpstr>
      <vt:lpstr>Slayt 11</vt:lpstr>
      <vt:lpstr>Slayt 12</vt:lpstr>
      <vt:lpstr>Benchmarking Uygulama Kuralları </vt:lpstr>
      <vt:lpstr>Benchmarking’in Özellikleri Ve İlkeleri</vt:lpstr>
      <vt:lpstr>Slayt 15</vt:lpstr>
      <vt:lpstr>Slayt 16</vt:lpstr>
      <vt:lpstr>Slayt 17</vt:lpstr>
      <vt:lpstr>Slayt 18</vt:lpstr>
      <vt:lpstr>Benchmarking Ne Değildir?</vt:lpstr>
      <vt:lpstr>Slayt 20</vt:lpstr>
      <vt:lpstr>Slayt 21</vt:lpstr>
      <vt:lpstr>Slayt 22</vt:lpstr>
      <vt:lpstr>Benchmarking Türleri</vt:lpstr>
      <vt:lpstr>Slayt 24</vt:lpstr>
      <vt:lpstr>Slayt 25</vt:lpstr>
      <vt:lpstr>Slayt 26</vt:lpstr>
      <vt:lpstr>Slayt 27</vt:lpstr>
      <vt:lpstr>Benchmarking Uygulama Aşamaları</vt:lpstr>
      <vt:lpstr>Slayt 29</vt:lpstr>
      <vt:lpstr>Slayt 30</vt:lpstr>
      <vt:lpstr>Benchmarking Uygulama Süreci</vt:lpstr>
      <vt:lpstr>BENCHMARKING MERDİVENİ</vt:lpstr>
      <vt:lpstr>Slayt 33</vt:lpstr>
      <vt:lpstr>Slayt 34</vt:lpstr>
      <vt:lpstr>Benchmarking Avantajları</vt:lpstr>
      <vt:lpstr>Slayt 36</vt:lpstr>
      <vt:lpstr>Benchmarking Dezavantajları</vt:lpstr>
      <vt:lpstr>Slayt 38</vt:lpstr>
      <vt:lpstr>Slayt 39</vt:lpstr>
      <vt:lpstr>İşletmenin Spesifik Hedeflerini Destekleyen Tipik Kıyaslama Çalışmalarından Bazı Örnekler: </vt:lpstr>
      <vt:lpstr>Slayt 41</vt:lpstr>
      <vt:lpstr>Slayt 42</vt:lpstr>
      <vt:lpstr>Benchmarking’in Uygulama Aşamaları</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BENCHMARKING ve TOPLAM KALİTE YÖNETİMİ</vt:lpstr>
      <vt:lpstr>Toplam Kalite Yönetiminde Benchmarking’in Yeri</vt:lpstr>
      <vt:lpstr>Toplam Kalite Yönetiminde Benchmarking’in Yeri</vt:lpstr>
      <vt:lpstr>Stratejik Yönetim ve Benchmarking İlişkisi</vt:lpstr>
      <vt:lpstr>Slayt 65</vt:lpstr>
      <vt:lpstr>Stratejik Yönetim ve Benchmarking İlişkisi</vt:lpstr>
      <vt:lpstr>Benchmarking Örnek Uygulamaları</vt:lpstr>
      <vt:lpstr>Slayt 68</vt:lpstr>
      <vt:lpstr>Slayt 69</vt:lpstr>
      <vt:lpstr>Slayt 70</vt:lpstr>
      <vt:lpstr>Slayt 71</vt:lpstr>
      <vt:lpstr>Slayt 72</vt:lpstr>
      <vt:lpstr>Slayt 73</vt:lpstr>
      <vt:lpstr>Slayt 74</vt:lpstr>
      <vt:lpstr>SONUÇ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 </dc:title>
  <dc:creator>aslı</dc:creator>
  <cp:lastModifiedBy>BURCU</cp:lastModifiedBy>
  <cp:revision>84</cp:revision>
  <dcterms:created xsi:type="dcterms:W3CDTF">2015-02-23T14:06:42Z</dcterms:created>
  <dcterms:modified xsi:type="dcterms:W3CDTF">2016-11-28T15:32:25Z</dcterms:modified>
</cp:coreProperties>
</file>